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3.xml" ContentType="application/vnd.openxmlformats-officedocument.theme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4"/>
    <p:sldMasterId id="2147483673" r:id="rId5"/>
    <p:sldMasterId id="2147483701" r:id="rId6"/>
    <p:sldMasterId id="2147483730" r:id="rId7"/>
  </p:sldMasterIdLst>
  <p:notesMasterIdLst>
    <p:notesMasterId r:id="rId33"/>
  </p:notesMasterIdLst>
  <p:sldIdLst>
    <p:sldId id="365" r:id="rId8"/>
    <p:sldId id="260" r:id="rId9"/>
    <p:sldId id="259" r:id="rId10"/>
    <p:sldId id="285" r:id="rId11"/>
    <p:sldId id="286" r:id="rId12"/>
    <p:sldId id="356" r:id="rId13"/>
    <p:sldId id="294" r:id="rId14"/>
    <p:sldId id="369" r:id="rId15"/>
    <p:sldId id="372" r:id="rId16"/>
    <p:sldId id="368" r:id="rId17"/>
    <p:sldId id="297" r:id="rId18"/>
    <p:sldId id="373" r:id="rId19"/>
    <p:sldId id="366" r:id="rId20"/>
    <p:sldId id="298" r:id="rId21"/>
    <p:sldId id="359" r:id="rId22"/>
    <p:sldId id="337" r:id="rId23"/>
    <p:sldId id="371" r:id="rId24"/>
    <p:sldId id="339" r:id="rId25"/>
    <p:sldId id="288" r:id="rId26"/>
    <p:sldId id="351" r:id="rId27"/>
    <p:sldId id="355" r:id="rId28"/>
    <p:sldId id="370" r:id="rId29"/>
    <p:sldId id="283" r:id="rId30"/>
    <p:sldId id="340" r:id="rId31"/>
    <p:sldId id="349" r:id="rId32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CBE3"/>
    <a:srgbClr val="434A4F"/>
    <a:srgbClr val="FE5000"/>
    <a:srgbClr val="72787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–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–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–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–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022" autoAdjust="0"/>
    <p:restoredTop sz="80024" autoAdjust="0"/>
  </p:normalViewPr>
  <p:slideViewPr>
    <p:cSldViewPr snapToGrid="0" snapToObjects="1">
      <p:cViewPr varScale="1">
        <p:scale>
          <a:sx n="120" d="100"/>
          <a:sy n="120" d="100"/>
        </p:scale>
        <p:origin x="94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customXml" Target="../customXml/item3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na Riza Larsen Jostedt" userId="c2e73bcc-fc3a-4aee-8860-84f44e49081b" providerId="ADAL" clId="{59BB329F-96E4-4D29-9015-9DFF8454372F}"/>
    <pc:docChg chg="delSld modSld">
      <pc:chgData name="Mona Riza Larsen Jostedt" userId="c2e73bcc-fc3a-4aee-8860-84f44e49081b" providerId="ADAL" clId="{59BB329F-96E4-4D29-9015-9DFF8454372F}" dt="2023-03-14T06:08:13.711" v="130" actId="20577"/>
      <pc:docMkLst>
        <pc:docMk/>
      </pc:docMkLst>
      <pc:sldChg chg="modNotesTx">
        <pc:chgData name="Mona Riza Larsen Jostedt" userId="c2e73bcc-fc3a-4aee-8860-84f44e49081b" providerId="ADAL" clId="{59BB329F-96E4-4D29-9015-9DFF8454372F}" dt="2023-03-14T06:05:12.869" v="108" actId="20577"/>
        <pc:sldMkLst>
          <pc:docMk/>
          <pc:sldMk cId="2453680099" sldId="286"/>
        </pc:sldMkLst>
      </pc:sldChg>
      <pc:sldChg chg="modNotesTx">
        <pc:chgData name="Mona Riza Larsen Jostedt" userId="c2e73bcc-fc3a-4aee-8860-84f44e49081b" providerId="ADAL" clId="{59BB329F-96E4-4D29-9015-9DFF8454372F}" dt="2023-03-14T06:07:13.026" v="124" actId="20577"/>
        <pc:sldMkLst>
          <pc:docMk/>
          <pc:sldMk cId="3478076172" sldId="288"/>
        </pc:sldMkLst>
      </pc:sldChg>
      <pc:sldChg chg="modNotesTx">
        <pc:chgData name="Mona Riza Larsen Jostedt" userId="c2e73bcc-fc3a-4aee-8860-84f44e49081b" providerId="ADAL" clId="{59BB329F-96E4-4D29-9015-9DFF8454372F}" dt="2023-03-14T06:05:44.782" v="110" actId="20577"/>
        <pc:sldMkLst>
          <pc:docMk/>
          <pc:sldMk cId="4137104172" sldId="297"/>
        </pc:sldMkLst>
      </pc:sldChg>
      <pc:sldChg chg="modNotesTx">
        <pc:chgData name="Mona Riza Larsen Jostedt" userId="c2e73bcc-fc3a-4aee-8860-84f44e49081b" providerId="ADAL" clId="{59BB329F-96E4-4D29-9015-9DFF8454372F}" dt="2023-03-14T06:07:56.790" v="128" actId="20577"/>
        <pc:sldMkLst>
          <pc:docMk/>
          <pc:sldMk cId="1863310023" sldId="337"/>
        </pc:sldMkLst>
      </pc:sldChg>
      <pc:sldChg chg="modNotesTx">
        <pc:chgData name="Mona Riza Larsen Jostedt" userId="c2e73bcc-fc3a-4aee-8860-84f44e49081b" providerId="ADAL" clId="{59BB329F-96E4-4D29-9015-9DFF8454372F}" dt="2023-03-14T06:07:27.639" v="125" actId="20577"/>
        <pc:sldMkLst>
          <pc:docMk/>
          <pc:sldMk cId="337189347" sldId="339"/>
        </pc:sldMkLst>
      </pc:sldChg>
      <pc:sldChg chg="modNotesTx">
        <pc:chgData name="Mona Riza Larsen Jostedt" userId="c2e73bcc-fc3a-4aee-8860-84f44e49081b" providerId="ADAL" clId="{59BB329F-96E4-4D29-9015-9DFF8454372F}" dt="2023-03-14T06:07:43.006" v="127" actId="20577"/>
        <pc:sldMkLst>
          <pc:docMk/>
          <pc:sldMk cId="3528948055" sldId="340"/>
        </pc:sldMkLst>
      </pc:sldChg>
      <pc:sldChg chg="modNotesTx">
        <pc:chgData name="Mona Riza Larsen Jostedt" userId="c2e73bcc-fc3a-4aee-8860-84f44e49081b" providerId="ADAL" clId="{59BB329F-96E4-4D29-9015-9DFF8454372F}" dt="2023-03-14T06:07:34.110" v="126" actId="20577"/>
        <pc:sldMkLst>
          <pc:docMk/>
          <pc:sldMk cId="1166738793" sldId="351"/>
        </pc:sldMkLst>
      </pc:sldChg>
      <pc:sldChg chg="modNotesTx">
        <pc:chgData name="Mona Riza Larsen Jostedt" userId="c2e73bcc-fc3a-4aee-8860-84f44e49081b" providerId="ADAL" clId="{59BB329F-96E4-4D29-9015-9DFF8454372F}" dt="2023-03-14T06:05:18.265" v="109" actId="20577"/>
        <pc:sldMkLst>
          <pc:docMk/>
          <pc:sldMk cId="2667599166" sldId="356"/>
        </pc:sldMkLst>
      </pc:sldChg>
      <pc:sldChg chg="del modNotesTx">
        <pc:chgData name="Mona Riza Larsen Jostedt" userId="c2e73bcc-fc3a-4aee-8860-84f44e49081b" providerId="ADAL" clId="{59BB329F-96E4-4D29-9015-9DFF8454372F}" dt="2023-03-14T06:06:43.539" v="123" actId="47"/>
        <pc:sldMkLst>
          <pc:docMk/>
          <pc:sldMk cId="479372689" sldId="357"/>
        </pc:sldMkLst>
      </pc:sldChg>
      <pc:sldChg chg="modNotesTx">
        <pc:chgData name="Mona Riza Larsen Jostedt" userId="c2e73bcc-fc3a-4aee-8860-84f44e49081b" providerId="ADAL" clId="{59BB329F-96E4-4D29-9015-9DFF8454372F}" dt="2023-03-14T06:08:13.711" v="130" actId="20577"/>
        <pc:sldMkLst>
          <pc:docMk/>
          <pc:sldMk cId="2381553426" sldId="366"/>
        </pc:sldMkLst>
      </pc:sldChg>
      <pc:sldChg chg="modNotesTx">
        <pc:chgData name="Mona Riza Larsen Jostedt" userId="c2e73bcc-fc3a-4aee-8860-84f44e49081b" providerId="ADAL" clId="{59BB329F-96E4-4D29-9015-9DFF8454372F}" dt="2023-03-14T06:07:59.454" v="129" actId="20577"/>
        <pc:sldMkLst>
          <pc:docMk/>
          <pc:sldMk cId="454761527" sldId="371"/>
        </pc:sldMkLst>
      </pc:sldChg>
      <pc:sldChg chg="modSp mod modNotesTx">
        <pc:chgData name="Mona Riza Larsen Jostedt" userId="c2e73bcc-fc3a-4aee-8860-84f44e49081b" providerId="ADAL" clId="{59BB329F-96E4-4D29-9015-9DFF8454372F}" dt="2023-03-14T06:06:14.368" v="121" actId="20577"/>
        <pc:sldMkLst>
          <pc:docMk/>
          <pc:sldMk cId="1760349905" sldId="373"/>
        </pc:sldMkLst>
        <pc:spChg chg="mod">
          <ac:chgData name="Mona Riza Larsen Jostedt" userId="c2e73bcc-fc3a-4aee-8860-84f44e49081b" providerId="ADAL" clId="{59BB329F-96E4-4D29-9015-9DFF8454372F}" dt="2023-03-14T06:06:14.368" v="121" actId="20577"/>
          <ac:spMkLst>
            <pc:docMk/>
            <pc:sldMk cId="1760349905" sldId="373"/>
            <ac:spMk id="4" creationId="{01F39571-2766-4E82-A68B-AD24DD03701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2F74B-53E4-3A4C-9939-051481177AD8}" type="datetimeFigureOut">
              <a:rPr lang="en-US" smtClean="0"/>
              <a:t>3/13/2023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5CCEB4-38F2-FE4D-A90D-B9EEC505A8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5454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CEB4-38F2-FE4D-A90D-B9EEC505A89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7076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CEB4-38F2-FE4D-A90D-B9EEC505A89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5934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CEB4-38F2-FE4D-A90D-B9EEC505A89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9843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1 NOK: 1,7mm </a:t>
            </a:r>
            <a:r>
              <a:rPr lang="sv-SE" dirty="0" err="1"/>
              <a:t>tykk</a:t>
            </a:r>
            <a:endParaRPr lang="sv-SE" dirty="0"/>
          </a:p>
          <a:p>
            <a:r>
              <a:rPr lang="sv-SE" dirty="0"/>
              <a:t>4,35g</a:t>
            </a:r>
          </a:p>
          <a:p>
            <a:r>
              <a:rPr lang="sv-SE" dirty="0"/>
              <a:t>Diameter: 21mm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CEB4-38F2-FE4D-A90D-B9EEC505A89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1930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Kilder</a:t>
            </a:r>
            <a:r>
              <a:rPr lang="sv-SE" dirty="0"/>
              <a:t>:</a:t>
            </a:r>
          </a:p>
          <a:p>
            <a:r>
              <a:rPr lang="sv-SE" dirty="0"/>
              <a:t>https://www.experian.no/nyheter-og-arrangementer/2022/10/24/faerre-nordmenn-har-betalingsproblemer/</a:t>
            </a:r>
          </a:p>
          <a:p>
            <a:r>
              <a:rPr lang="sv-SE" dirty="0"/>
              <a:t>https://www.ssb.no/befolkning/folketall/artikler/de-storste-byene-og-tettstedene-i-norge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CEB4-38F2-FE4D-A90D-B9EEC505A89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3566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CEB4-38F2-FE4D-A90D-B9EEC505A89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5980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900" b="1" dirty="0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De har ofte lavere </a:t>
            </a:r>
            <a:r>
              <a:rPr lang="da-DK" sz="900" b="1" dirty="0" err="1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inntekt</a:t>
            </a:r>
            <a:r>
              <a:rPr lang="da-DK" sz="900" b="1" dirty="0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, mindre buffer og man ser </a:t>
            </a:r>
            <a:r>
              <a:rPr lang="da-DK" sz="900" b="1" dirty="0" err="1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blant</a:t>
            </a:r>
            <a:r>
              <a:rPr lang="da-DK" sz="900" b="1" dirty="0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 </a:t>
            </a:r>
            <a:r>
              <a:rPr lang="da-DK" sz="900" b="1" dirty="0" err="1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annet</a:t>
            </a:r>
            <a:r>
              <a:rPr lang="da-DK" sz="900" b="1" dirty="0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 at de har strammet mest </a:t>
            </a:r>
            <a:r>
              <a:rPr lang="da-DK" sz="900" b="1" dirty="0" err="1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inn</a:t>
            </a:r>
            <a:r>
              <a:rPr lang="da-DK" sz="900" b="1" dirty="0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 på </a:t>
            </a:r>
            <a:r>
              <a:rPr lang="da-DK" sz="900" b="1" dirty="0" err="1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forbruket</a:t>
            </a:r>
            <a:r>
              <a:rPr lang="da-DK" sz="900" b="1" dirty="0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900" b="1" dirty="0">
              <a:solidFill>
                <a:schemeClr val="bg1"/>
              </a:solidFill>
              <a:highlight>
                <a:srgbClr val="86CBE3"/>
              </a:highlight>
              <a:latin typeface="+mj-lt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CEB4-38F2-FE4D-A90D-B9EEC505A89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8426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sz="900" dirty="0">
              <a:solidFill>
                <a:srgbClr val="434A4F"/>
              </a:solidFill>
              <a:latin typeface="+mj-lt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CEB4-38F2-FE4D-A90D-B9EEC505A89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85175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CEB4-38F2-FE4D-A90D-B9EEC505A89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477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CEB4-38F2-FE4D-A90D-B9EEC505A89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3242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CEB4-38F2-FE4D-A90D-B9EEC505A89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858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CEB4-38F2-FE4D-A90D-B9EEC505A89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3492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CEB4-38F2-FE4D-A90D-B9EEC505A89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7932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CEB4-38F2-FE4D-A90D-B9EEC505A89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5571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CEB4-38F2-FE4D-A90D-B9EEC505A89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6632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CEB4-38F2-FE4D-A90D-B9EEC505A89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938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CEB4-38F2-FE4D-A90D-B9EEC505A89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979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CEB4-38F2-FE4D-A90D-B9EEC505A89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831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CEB4-38F2-FE4D-A90D-B9EEC505A89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94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CEB4-38F2-FE4D-A90D-B9EEC505A89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5919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CEB4-38F2-FE4D-A90D-B9EEC505A89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484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Svar 1: 10 %</a:t>
            </a:r>
          </a:p>
          <a:p>
            <a:r>
              <a:rPr lang="sv-SE" dirty="0"/>
              <a:t>Svar 2: 5 120 kr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CEB4-38F2-FE4D-A90D-B9EEC505A89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2997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5CCEB4-38F2-FE4D-A90D-B9EEC505A89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743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CF245B1-DD6F-6E43-AFB5-340E406D30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9134"/>
            <a:ext cx="2066400" cy="105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681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>
                <a:latin typeface="Verdana" panose="020B0604030504040204" pitchFamily="34" charset="0"/>
              </a:rPr>
              <a:pPr/>
              <a:t>‹#›</a:t>
            </a:fld>
            <a:r>
              <a:rPr lang="en-GB" dirty="0">
                <a:latin typeface="Verdana" panose="020B0604030504040204" pitchFamily="34" charset="0"/>
              </a:rPr>
              <a:t> | Footer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9A4F11D-0378-1F49-A422-84BAFE181999}"/>
              </a:ext>
            </a:extLst>
          </p:cNvPr>
          <p:cNvCxnSpPr>
            <a:cxnSpLocks/>
          </p:cNvCxnSpPr>
          <p:nvPr userDrawn="1"/>
        </p:nvCxnSpPr>
        <p:spPr>
          <a:xfrm>
            <a:off x="265189" y="4688363"/>
            <a:ext cx="8613623" cy="0"/>
          </a:xfrm>
          <a:prstGeom prst="line">
            <a:avLst/>
          </a:prstGeom>
          <a:ln w="3175">
            <a:solidFill>
              <a:srgbClr val="FE5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9067A8B8-F145-754E-B5F5-B60E2613A69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48130" y="91327"/>
            <a:ext cx="1044500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0943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>
                <a:latin typeface="Verdana" panose="020B0604030504040204" pitchFamily="34" charset="0"/>
              </a:rPr>
              <a:pPr/>
              <a:t>‹#›</a:t>
            </a:fld>
            <a:r>
              <a:rPr lang="en-GB" dirty="0">
                <a:latin typeface="Verdana" panose="020B0604030504040204" pitchFamily="34" charset="0"/>
              </a:rPr>
              <a:t> | Footer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9A4F11D-0378-1F49-A422-84BAFE181999}"/>
              </a:ext>
            </a:extLst>
          </p:cNvPr>
          <p:cNvCxnSpPr>
            <a:cxnSpLocks/>
          </p:cNvCxnSpPr>
          <p:nvPr userDrawn="1"/>
        </p:nvCxnSpPr>
        <p:spPr>
          <a:xfrm>
            <a:off x="265189" y="4688363"/>
            <a:ext cx="8613623" cy="0"/>
          </a:xfrm>
          <a:prstGeom prst="line">
            <a:avLst/>
          </a:prstGeom>
          <a:ln w="3175">
            <a:solidFill>
              <a:srgbClr val="FE5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9067A8B8-F145-754E-B5F5-B60E2613A6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48130" y="91327"/>
            <a:ext cx="1044500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1139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>
                <a:latin typeface="Verdana" panose="020B0604030504040204" pitchFamily="34" charset="0"/>
              </a:rPr>
              <a:pPr/>
              <a:t>‹#›</a:t>
            </a:fld>
            <a:r>
              <a:rPr lang="en-GB" dirty="0">
                <a:latin typeface="Verdana" panose="020B0604030504040204" pitchFamily="34" charset="0"/>
              </a:rPr>
              <a:t> | Footer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9A4F11D-0378-1F49-A422-84BAFE181999}"/>
              </a:ext>
            </a:extLst>
          </p:cNvPr>
          <p:cNvCxnSpPr>
            <a:cxnSpLocks/>
          </p:cNvCxnSpPr>
          <p:nvPr userDrawn="1"/>
        </p:nvCxnSpPr>
        <p:spPr>
          <a:xfrm>
            <a:off x="265189" y="4688363"/>
            <a:ext cx="8613623" cy="0"/>
          </a:xfrm>
          <a:prstGeom prst="line">
            <a:avLst/>
          </a:prstGeom>
          <a:ln w="3175">
            <a:solidFill>
              <a:srgbClr val="FE5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9067A8B8-F145-754E-B5F5-B60E2613A69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48130" y="91327"/>
            <a:ext cx="1044500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358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rgbClr val="FE5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chemeClr val="bg1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>
                <a:latin typeface="Verdana" panose="020B0604030504040204" pitchFamily="34" charset="0"/>
              </a:rPr>
              <a:pPr/>
              <a:t>‹#›</a:t>
            </a:fld>
            <a:r>
              <a:rPr lang="en-GB" dirty="0">
                <a:latin typeface="Verdana" panose="020B0604030504040204" pitchFamily="34" charset="0"/>
              </a:rPr>
              <a:t> | Footer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9A4F11D-0378-1F49-A422-84BAFE181999}"/>
              </a:ext>
            </a:extLst>
          </p:cNvPr>
          <p:cNvCxnSpPr>
            <a:cxnSpLocks/>
          </p:cNvCxnSpPr>
          <p:nvPr userDrawn="1"/>
        </p:nvCxnSpPr>
        <p:spPr>
          <a:xfrm>
            <a:off x="265189" y="4688363"/>
            <a:ext cx="8613623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B5AF495-AE0E-3347-97D3-5530D23972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25476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solidFill>
          <a:srgbClr val="86CB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chemeClr val="bg1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>
                <a:latin typeface="Verdana" panose="020B0604030504040204" pitchFamily="34" charset="0"/>
              </a:rPr>
              <a:pPr/>
              <a:t>‹#›</a:t>
            </a:fld>
            <a:r>
              <a:rPr lang="en-GB" dirty="0">
                <a:latin typeface="Verdana" panose="020B0604030504040204" pitchFamily="34" charset="0"/>
              </a:rPr>
              <a:t> | Footer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9A4F11D-0378-1F49-A422-84BAFE181999}"/>
              </a:ext>
            </a:extLst>
          </p:cNvPr>
          <p:cNvCxnSpPr>
            <a:cxnSpLocks/>
          </p:cNvCxnSpPr>
          <p:nvPr userDrawn="1"/>
        </p:nvCxnSpPr>
        <p:spPr>
          <a:xfrm>
            <a:off x="265189" y="4688363"/>
            <a:ext cx="8613623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B5AF495-AE0E-3347-97D3-5530D23972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7739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>
                <a:latin typeface="Verdana" panose="020B0604030504040204" pitchFamily="34" charset="0"/>
              </a:rPr>
              <a:pPr/>
              <a:t>‹#›</a:t>
            </a:fld>
            <a:r>
              <a:rPr lang="en-GB" dirty="0">
                <a:latin typeface="Verdana" panose="020B0604030504040204" pitchFamily="34" charset="0"/>
              </a:rPr>
              <a:t> | Footer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3A81835-2FFC-E14F-8AA6-59ABD7E9DA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3730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>
                <a:latin typeface="Verdana" panose="020B0604030504040204" pitchFamily="34" charset="0"/>
              </a:rPr>
              <a:pPr/>
              <a:t>‹#›</a:t>
            </a:fld>
            <a:r>
              <a:rPr lang="en-GB" dirty="0">
                <a:latin typeface="Verdana" panose="020B0604030504040204" pitchFamily="34" charset="0"/>
              </a:rPr>
              <a:t> | Footer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3A81835-2FFC-E14F-8AA6-59ABD7E9DA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9704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>
                <a:latin typeface="Verdana" panose="020B0604030504040204" pitchFamily="34" charset="0"/>
              </a:rPr>
              <a:pPr/>
              <a:t>‹#›</a:t>
            </a:fld>
            <a:r>
              <a:rPr lang="en-GB" dirty="0">
                <a:latin typeface="Verdana" panose="020B0604030504040204" pitchFamily="34" charset="0"/>
              </a:rPr>
              <a:t> | Footer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3A81835-2FFC-E14F-8AA6-59ABD7E9DA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0122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>
                <a:latin typeface="Verdana" panose="020B0604030504040204" pitchFamily="34" charset="0"/>
              </a:rPr>
              <a:pPr/>
              <a:t>‹#›</a:t>
            </a:fld>
            <a:r>
              <a:rPr lang="en-GB" dirty="0">
                <a:latin typeface="Verdana" panose="020B0604030504040204" pitchFamily="34" charset="0"/>
              </a:rPr>
              <a:t> | Footer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3A81835-2FFC-E14F-8AA6-59ABD7E9DA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3896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>
                <a:latin typeface="Verdana" panose="020B0604030504040204" pitchFamily="34" charset="0"/>
              </a:rPr>
              <a:pPr/>
              <a:t>‹#›</a:t>
            </a:fld>
            <a:r>
              <a:rPr lang="en-GB" dirty="0">
                <a:latin typeface="Verdana" panose="020B0604030504040204" pitchFamily="34" charset="0"/>
              </a:rPr>
              <a:t> | Footer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3A81835-2FFC-E14F-8AA6-59ABD7E9DA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2992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CF245B1-DD6F-6E43-AFB5-340E406D30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9134"/>
            <a:ext cx="2066400" cy="105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3547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>
                <a:latin typeface="Verdana" panose="020B0604030504040204" pitchFamily="34" charset="0"/>
              </a:rPr>
              <a:pPr/>
              <a:t>‹#›</a:t>
            </a:fld>
            <a:r>
              <a:rPr lang="en-GB" dirty="0">
                <a:latin typeface="Verdana" panose="020B0604030504040204" pitchFamily="34" charset="0"/>
              </a:rPr>
              <a:t> | Footer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3A81835-2FFC-E14F-8AA6-59ABD7E9DA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663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>
                <a:latin typeface="Verdana" panose="020B0604030504040204" pitchFamily="34" charset="0"/>
              </a:rPr>
              <a:pPr/>
              <a:t>‹#›</a:t>
            </a:fld>
            <a:r>
              <a:rPr lang="en-GB" dirty="0">
                <a:latin typeface="Verdana" panose="020B0604030504040204" pitchFamily="34" charset="0"/>
              </a:rPr>
              <a:t> | Footer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3A81835-2FFC-E14F-8AA6-59ABD7E9DA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4231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>
                <a:latin typeface="Verdana" panose="020B0604030504040204" pitchFamily="34" charset="0"/>
              </a:rPr>
              <a:pPr/>
              <a:t>‹#›</a:t>
            </a:fld>
            <a:r>
              <a:rPr lang="en-GB" dirty="0">
                <a:latin typeface="Verdana" panose="020B0604030504040204" pitchFamily="34" charset="0"/>
              </a:rPr>
              <a:t> | Footer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3A81835-2FFC-E14F-8AA6-59ABD7E9DA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6609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>
                <a:latin typeface="Verdana" panose="020B0604030504040204" pitchFamily="34" charset="0"/>
              </a:rPr>
              <a:pPr/>
              <a:t>‹#›</a:t>
            </a:fld>
            <a:r>
              <a:rPr lang="en-GB" dirty="0">
                <a:latin typeface="Verdana" panose="020B0604030504040204" pitchFamily="34" charset="0"/>
              </a:rPr>
              <a:t> | Footer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3A81835-2FFC-E14F-8AA6-59ABD7E9DA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0111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>
                <a:latin typeface="Verdana" panose="020B0604030504040204" pitchFamily="34" charset="0"/>
              </a:rPr>
              <a:pPr/>
              <a:t>‹#›</a:t>
            </a:fld>
            <a:r>
              <a:rPr lang="en-GB" dirty="0">
                <a:latin typeface="Verdana" panose="020B0604030504040204" pitchFamily="34" charset="0"/>
              </a:rPr>
              <a:t> | Footer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3A81835-2FFC-E14F-8AA6-59ABD7E9DA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1594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>
                <a:latin typeface="Verdana" panose="020B0604030504040204" pitchFamily="34" charset="0"/>
              </a:rPr>
              <a:pPr/>
              <a:t>‹#›</a:t>
            </a:fld>
            <a:r>
              <a:rPr lang="en-GB" dirty="0">
                <a:latin typeface="Verdana" panose="020B0604030504040204" pitchFamily="34" charset="0"/>
              </a:rPr>
              <a:t> | Footer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3A81835-2FFC-E14F-8AA6-59ABD7E9DA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2195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>
                <a:latin typeface="Verdana" panose="020B0604030504040204" pitchFamily="34" charset="0"/>
              </a:rPr>
              <a:pPr/>
              <a:t>‹#›</a:t>
            </a:fld>
            <a:r>
              <a:rPr lang="en-GB" dirty="0">
                <a:latin typeface="Verdana" panose="020B0604030504040204" pitchFamily="34" charset="0"/>
              </a:rPr>
              <a:t> | Footer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3A81835-2FFC-E14F-8AA6-59ABD7E9DA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FB6EF1C-0797-7149-8C32-01BA7EE0915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48130" y="91327"/>
            <a:ext cx="1044500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2090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>
                <a:latin typeface="Verdana" panose="020B0604030504040204" pitchFamily="34" charset="0"/>
              </a:rPr>
              <a:pPr/>
              <a:t>‹#›</a:t>
            </a:fld>
            <a:r>
              <a:rPr lang="en-GB" dirty="0">
                <a:latin typeface="Verdana" panose="020B0604030504040204" pitchFamily="34" charset="0"/>
              </a:rPr>
              <a:t> | Footer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3A81835-2FFC-E14F-8AA6-59ABD7E9DA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7C3FCB0E-A737-814A-8A5D-01FA2EDD301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48130" y="91327"/>
            <a:ext cx="1044500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6616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>
                <a:latin typeface="Verdana" panose="020B0604030504040204" pitchFamily="34" charset="0"/>
              </a:rPr>
              <a:pPr/>
              <a:t>‹#›</a:t>
            </a:fld>
            <a:r>
              <a:rPr lang="en-GB" dirty="0">
                <a:latin typeface="Verdana" panose="020B0604030504040204" pitchFamily="34" charset="0"/>
              </a:rPr>
              <a:t> | Footer</a:t>
            </a: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3A81835-2FFC-E14F-8AA6-59ABD7E9DA0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4589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9BE5D1-6C39-5FED-C4E9-16E019CC37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444E64-FE16-D45F-05EC-2CB5D0C75C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56586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CF245B1-DD6F-6E43-AFB5-340E406D30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9134"/>
            <a:ext cx="2066400" cy="105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19799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CF245B1-DD6F-6E43-AFB5-340E406D3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34"/>
            <a:ext cx="2066400" cy="1054072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28EB5B7F-5597-F040-B233-50546AE9623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9134"/>
            <a:ext cx="2066400" cy="105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706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CF245B1-DD6F-6E43-AFB5-340E406D3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34"/>
            <a:ext cx="2066400" cy="1054072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0806376-322D-F04C-BE3E-FA3F0EC466D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9134"/>
            <a:ext cx="2066400" cy="105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0836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CF245B1-DD6F-6E43-AFB5-340E406D3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34"/>
            <a:ext cx="2066400" cy="1054072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8CA73AB-BCE8-A145-AD7E-624B9B3CFF8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9134"/>
            <a:ext cx="2066400" cy="105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109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CF245B1-DD6F-6E43-AFB5-340E406D3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34"/>
            <a:ext cx="2066400" cy="1054072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88267891-4F6A-A24A-89D3-9433843DE1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9134"/>
            <a:ext cx="2066400" cy="105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4686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CF245B1-DD6F-6E43-AFB5-340E406D3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34"/>
            <a:ext cx="2066400" cy="1054072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E5E9F82-34B5-0B4C-8CB5-DA8D5DE5574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9134"/>
            <a:ext cx="2066400" cy="105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4200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CF245B1-DD6F-6E43-AFB5-340E406D3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34"/>
            <a:ext cx="2066400" cy="1054072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BAB32701-3EDB-1B44-BD97-071A0A0228E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9134"/>
            <a:ext cx="2066400" cy="105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72897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CF245B1-DD6F-6E43-AFB5-340E406D3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34"/>
            <a:ext cx="2066400" cy="1054072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9971695-6FC4-F348-A080-5BA9186067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9134"/>
            <a:ext cx="2066400" cy="105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540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CF245B1-DD6F-6E43-AFB5-340E406D3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34"/>
            <a:ext cx="2066400" cy="1054072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A84231BD-47B4-294E-A115-A2C457DF57C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9134"/>
            <a:ext cx="2066400" cy="105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5664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CF245B1-DD6F-6E43-AFB5-340E406D30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134"/>
            <a:ext cx="2066400" cy="1054072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3DC6B91D-57A0-9E4A-AB23-4F8B5B2A02A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9134"/>
            <a:ext cx="2066400" cy="105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54806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/>
              <a:pPr/>
              <a:t>‹#›</a:t>
            </a:fld>
            <a:r>
              <a:rPr lang="en-GB"/>
              <a:t> | Footer</a:t>
            </a:r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9A4F11D-0378-1F49-A422-84BAFE181999}"/>
              </a:ext>
            </a:extLst>
          </p:cNvPr>
          <p:cNvCxnSpPr>
            <a:cxnSpLocks/>
          </p:cNvCxnSpPr>
          <p:nvPr/>
        </p:nvCxnSpPr>
        <p:spPr>
          <a:xfrm>
            <a:off x="265189" y="4688363"/>
            <a:ext cx="8613623" cy="0"/>
          </a:xfrm>
          <a:prstGeom prst="line">
            <a:avLst/>
          </a:prstGeom>
          <a:ln w="3175">
            <a:solidFill>
              <a:srgbClr val="FE5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9067A8B8-F145-754E-B5F5-B60E2613A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8130" y="91327"/>
            <a:ext cx="1044500" cy="5328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34E53F2-D39B-5846-A53B-346AA978CCBD}"/>
              </a:ext>
            </a:extLst>
          </p:cNvPr>
          <p:cNvCxnSpPr>
            <a:cxnSpLocks/>
          </p:cNvCxnSpPr>
          <p:nvPr userDrawn="1"/>
        </p:nvCxnSpPr>
        <p:spPr>
          <a:xfrm>
            <a:off x="265189" y="4688363"/>
            <a:ext cx="8613623" cy="0"/>
          </a:xfrm>
          <a:prstGeom prst="line">
            <a:avLst/>
          </a:prstGeom>
          <a:ln w="3175">
            <a:solidFill>
              <a:srgbClr val="FE5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ED4761E-E664-A34A-9153-97A5D4832C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48130" y="91327"/>
            <a:ext cx="1044500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1244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CF245B1-DD6F-6E43-AFB5-340E406D30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9134"/>
            <a:ext cx="2066400" cy="105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4353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/>
              <a:pPr/>
              <a:t>‹#›</a:t>
            </a:fld>
            <a:r>
              <a:rPr lang="en-GB"/>
              <a:t> | Footer</a:t>
            </a:r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9A4F11D-0378-1F49-A422-84BAFE181999}"/>
              </a:ext>
            </a:extLst>
          </p:cNvPr>
          <p:cNvCxnSpPr>
            <a:cxnSpLocks/>
          </p:cNvCxnSpPr>
          <p:nvPr/>
        </p:nvCxnSpPr>
        <p:spPr>
          <a:xfrm>
            <a:off x="265189" y="4688363"/>
            <a:ext cx="8613623" cy="0"/>
          </a:xfrm>
          <a:prstGeom prst="line">
            <a:avLst/>
          </a:prstGeom>
          <a:ln w="3175">
            <a:solidFill>
              <a:srgbClr val="FE5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9067A8B8-F145-754E-B5F5-B60E2613A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130" y="91327"/>
            <a:ext cx="1044500" cy="5328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AC11079-2093-814C-B9F1-E92D9A0DAEF0}"/>
              </a:ext>
            </a:extLst>
          </p:cNvPr>
          <p:cNvCxnSpPr>
            <a:cxnSpLocks/>
          </p:cNvCxnSpPr>
          <p:nvPr userDrawn="1"/>
        </p:nvCxnSpPr>
        <p:spPr>
          <a:xfrm>
            <a:off x="265189" y="4688363"/>
            <a:ext cx="8613623" cy="0"/>
          </a:xfrm>
          <a:prstGeom prst="line">
            <a:avLst/>
          </a:prstGeom>
          <a:ln w="3175">
            <a:solidFill>
              <a:srgbClr val="FE5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69259AFD-63B8-144C-9908-68E74A61E8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48130" y="91327"/>
            <a:ext cx="1044500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4140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/>
              <a:pPr/>
              <a:t>‹#›</a:t>
            </a:fld>
            <a:r>
              <a:rPr lang="en-GB"/>
              <a:t> | Footer</a:t>
            </a:r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9A4F11D-0378-1F49-A422-84BAFE181999}"/>
              </a:ext>
            </a:extLst>
          </p:cNvPr>
          <p:cNvCxnSpPr>
            <a:cxnSpLocks/>
          </p:cNvCxnSpPr>
          <p:nvPr/>
        </p:nvCxnSpPr>
        <p:spPr>
          <a:xfrm>
            <a:off x="265189" y="4688363"/>
            <a:ext cx="8613623" cy="0"/>
          </a:xfrm>
          <a:prstGeom prst="line">
            <a:avLst/>
          </a:prstGeom>
          <a:ln w="3175">
            <a:solidFill>
              <a:srgbClr val="FE5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9067A8B8-F145-754E-B5F5-B60E2613A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8130" y="91327"/>
            <a:ext cx="1044500" cy="532800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8885B74-4967-0749-B1C8-5AA6E2AB55E3}"/>
              </a:ext>
            </a:extLst>
          </p:cNvPr>
          <p:cNvCxnSpPr>
            <a:cxnSpLocks/>
          </p:cNvCxnSpPr>
          <p:nvPr userDrawn="1"/>
        </p:nvCxnSpPr>
        <p:spPr>
          <a:xfrm>
            <a:off x="265189" y="4688363"/>
            <a:ext cx="8613623" cy="0"/>
          </a:xfrm>
          <a:prstGeom prst="line">
            <a:avLst/>
          </a:prstGeom>
          <a:ln w="3175">
            <a:solidFill>
              <a:srgbClr val="FE5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6DD2713-ECF4-1A4D-8305-006385C3E2F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48130" y="91327"/>
            <a:ext cx="1044500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84940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ustom Layout">
    <p:bg>
      <p:bgPr>
        <a:solidFill>
          <a:srgbClr val="FE5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chemeClr val="bg1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/>
              <a:pPr/>
              <a:t>‹#›</a:t>
            </a:fld>
            <a:r>
              <a:rPr lang="en-GB"/>
              <a:t> | Footer</a:t>
            </a:r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9A4F11D-0378-1F49-A422-84BAFE181999}"/>
              </a:ext>
            </a:extLst>
          </p:cNvPr>
          <p:cNvCxnSpPr>
            <a:cxnSpLocks/>
          </p:cNvCxnSpPr>
          <p:nvPr/>
        </p:nvCxnSpPr>
        <p:spPr>
          <a:xfrm>
            <a:off x="265189" y="4688363"/>
            <a:ext cx="8613623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B5AF495-AE0E-3347-97D3-5530D2397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10D040B-42B7-7C4B-BA72-2F21DD2725BD}"/>
              </a:ext>
            </a:extLst>
          </p:cNvPr>
          <p:cNvCxnSpPr>
            <a:cxnSpLocks/>
          </p:cNvCxnSpPr>
          <p:nvPr userDrawn="1"/>
        </p:nvCxnSpPr>
        <p:spPr>
          <a:xfrm>
            <a:off x="265189" y="4688363"/>
            <a:ext cx="8613623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491689FD-A659-7D4F-BB14-3736333C178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4124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Custom Layout">
    <p:bg>
      <p:bgPr>
        <a:solidFill>
          <a:srgbClr val="86CB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chemeClr val="bg1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/>
              <a:pPr/>
              <a:t>‹#›</a:t>
            </a:fld>
            <a:r>
              <a:rPr lang="en-GB"/>
              <a:t> | Footer</a:t>
            </a:r>
            <a:endParaRPr lang="en-GB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9A4F11D-0378-1F49-A422-84BAFE181999}"/>
              </a:ext>
            </a:extLst>
          </p:cNvPr>
          <p:cNvCxnSpPr>
            <a:cxnSpLocks/>
          </p:cNvCxnSpPr>
          <p:nvPr/>
        </p:nvCxnSpPr>
        <p:spPr>
          <a:xfrm>
            <a:off x="265189" y="4688363"/>
            <a:ext cx="8613623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6B5AF495-AE0E-3347-97D3-5530D23972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5BDF57F-C6BE-3240-99D1-B9C168B6F8C3}"/>
              </a:ext>
            </a:extLst>
          </p:cNvPr>
          <p:cNvCxnSpPr>
            <a:cxnSpLocks/>
          </p:cNvCxnSpPr>
          <p:nvPr userDrawn="1"/>
        </p:nvCxnSpPr>
        <p:spPr>
          <a:xfrm>
            <a:off x="265189" y="4688363"/>
            <a:ext cx="8613623" cy="0"/>
          </a:xfrm>
          <a:prstGeom prst="line">
            <a:avLst/>
          </a:prstGeom>
          <a:ln w="31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02696EB-3C93-5C40-A291-92DD5284CB9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88159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/>
              <a:pPr/>
              <a:t>‹#›</a:t>
            </a:fld>
            <a:r>
              <a:rPr lang="en-GB"/>
              <a:t> | Footer</a:t>
            </a:r>
            <a:endParaRPr lang="en-GB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3A81835-2FFC-E14F-8AA6-59ABD7E9D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3FDDA775-7330-2345-A244-12A943A0A4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73779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/>
              <a:pPr/>
              <a:t>‹#›</a:t>
            </a:fld>
            <a:r>
              <a:rPr lang="en-GB"/>
              <a:t> | Footer</a:t>
            </a:r>
            <a:endParaRPr lang="en-GB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3A81835-2FFC-E14F-8AA6-59ABD7E9D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EAD92468-5E27-5942-A8E7-6140982A2C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96255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/>
              <a:pPr/>
              <a:t>‹#›</a:t>
            </a:fld>
            <a:r>
              <a:rPr lang="en-GB"/>
              <a:t> | Footer</a:t>
            </a:r>
            <a:endParaRPr lang="en-GB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3A81835-2FFC-E14F-8AA6-59ABD7E9D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9F3F744-CE19-5041-BAA2-917C04A2D94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1543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/>
              <a:pPr/>
              <a:t>‹#›</a:t>
            </a:fld>
            <a:r>
              <a:rPr lang="en-GB"/>
              <a:t> | Footer</a:t>
            </a:r>
            <a:endParaRPr lang="en-GB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3A81835-2FFC-E14F-8AA6-59ABD7E9D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A1D4BA6C-F5D9-BE46-95D6-C88351BCDBA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8729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/>
              <a:pPr/>
              <a:t>‹#›</a:t>
            </a:fld>
            <a:r>
              <a:rPr lang="en-GB"/>
              <a:t> | Footer</a:t>
            </a:r>
            <a:endParaRPr lang="en-GB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3A81835-2FFC-E14F-8AA6-59ABD7E9D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E68BD83-57EF-2D4F-8238-526440F650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7356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/>
              <a:pPr/>
              <a:t>‹#›</a:t>
            </a:fld>
            <a:r>
              <a:rPr lang="en-GB"/>
              <a:t> | Footer</a:t>
            </a:r>
            <a:endParaRPr lang="en-GB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3A81835-2FFC-E14F-8AA6-59ABD7E9D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8BDE1866-5EDE-8C4C-824B-D051E5D1609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7559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CF245B1-DD6F-6E43-AFB5-340E406D30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9134"/>
            <a:ext cx="2066400" cy="105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284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3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/>
              <a:pPr/>
              <a:t>‹#›</a:t>
            </a:fld>
            <a:r>
              <a:rPr lang="en-GB"/>
              <a:t> | Footer</a:t>
            </a:r>
            <a:endParaRPr lang="en-GB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3A81835-2FFC-E14F-8AA6-59ABD7E9D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D09FD4FC-E075-B048-A86A-5B08460C72A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20696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4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/>
              <a:pPr/>
              <a:t>‹#›</a:t>
            </a:fld>
            <a:r>
              <a:rPr lang="en-GB"/>
              <a:t> | Footer</a:t>
            </a:r>
            <a:endParaRPr lang="en-GB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3A81835-2FFC-E14F-8AA6-59ABD7E9D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32C9B67A-62CC-C54F-A2D3-F95BCF102E4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64519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/>
              <a:pPr/>
              <a:t>‹#›</a:t>
            </a:fld>
            <a:r>
              <a:rPr lang="en-GB"/>
              <a:t> | Footer</a:t>
            </a:r>
            <a:endParaRPr lang="en-GB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3A81835-2FFC-E14F-8AA6-59ABD7E9D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3F172B2A-B096-4F40-A67C-BDD2717A650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34258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/>
              <a:pPr/>
              <a:t>‹#›</a:t>
            </a:fld>
            <a:r>
              <a:rPr lang="en-GB"/>
              <a:t> | Footer</a:t>
            </a:r>
            <a:endParaRPr lang="en-GB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3A81835-2FFC-E14F-8AA6-59ABD7E9D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1F259D21-B01B-DC4A-895B-F663838FC9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25423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/>
              <a:pPr/>
              <a:t>‹#›</a:t>
            </a:fld>
            <a:r>
              <a:rPr lang="en-GB"/>
              <a:t> | Footer</a:t>
            </a:r>
            <a:endParaRPr lang="en-GB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3A81835-2FFC-E14F-8AA6-59ABD7E9D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6F571AAE-2BC9-6F43-A156-D5B5552F61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6517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/>
              <a:pPr/>
              <a:t>‹#›</a:t>
            </a:fld>
            <a:r>
              <a:rPr lang="en-GB"/>
              <a:t> | Footer</a:t>
            </a:r>
            <a:endParaRPr lang="en-GB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3A81835-2FFC-E14F-8AA6-59ABD7E9D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5FB6EF1C-0797-7149-8C32-01BA7EE09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130" y="91327"/>
            <a:ext cx="1044500" cy="532800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679E7F1-BFAF-6F42-8DAB-386C8C58C7D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30DB6DBC-F00D-2D4A-B1E0-F23C9EE365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48130" y="91327"/>
            <a:ext cx="1044500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7957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/>
              <a:pPr/>
              <a:t>‹#›</a:t>
            </a:fld>
            <a:r>
              <a:rPr lang="en-GB"/>
              <a:t> | Footer</a:t>
            </a:r>
            <a:endParaRPr lang="en-GB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3A81835-2FFC-E14F-8AA6-59ABD7E9D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7C3FCB0E-A737-814A-8A5D-01FA2EDD30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8130" y="91327"/>
            <a:ext cx="1044500" cy="532800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C32375EA-75F0-574C-9004-32F2C8CE5E7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72B26E26-5BA8-C449-BA3C-C0CD7C2C80B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048130" y="91327"/>
            <a:ext cx="1044500" cy="53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59215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EF5493-68A5-1244-BB9E-DA9A609578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lvl1pPr marL="0" indent="177800" algn="l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</a:lstStyle>
          <a:p>
            <a:fld id="{6455332F-0017-0942-957E-B35A83B7EE53}" type="slidenum">
              <a:rPr lang="en-GB" b="1" smtClean="0"/>
              <a:pPr/>
              <a:t>‹#›</a:t>
            </a:fld>
            <a:r>
              <a:rPr lang="en-GB"/>
              <a:t> | Footer</a:t>
            </a:r>
            <a:endParaRPr lang="en-GB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B3A81835-2FFC-E14F-8AA6-59ABD7E9D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37BF9F9A-49F3-7945-B432-6685259859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039801" y="91327"/>
            <a:ext cx="1075287" cy="54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4509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3661C-6E01-580A-3A1D-BE538A86E9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8ED55D-6952-161A-0AAC-CAA8BE28B3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201715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CF245B1-DD6F-6E43-AFB5-340E406D30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9134"/>
            <a:ext cx="2066400" cy="105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81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CF245B1-DD6F-6E43-AFB5-340E406D30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9134"/>
            <a:ext cx="2066400" cy="105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2817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CF245B1-DD6F-6E43-AFB5-340E406D30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9134"/>
            <a:ext cx="2066400" cy="105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091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FCF245B1-DD6F-6E43-AFB5-340E406D304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9134"/>
            <a:ext cx="2066400" cy="105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985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18" Type="http://schemas.openxmlformats.org/officeDocument/2006/relationships/slideLayout" Target="../slideLayouts/slideLayout47.xml"/><Relationship Id="rId26" Type="http://schemas.openxmlformats.org/officeDocument/2006/relationships/slideLayout" Target="../slideLayouts/slideLayout55.xml"/><Relationship Id="rId3" Type="http://schemas.openxmlformats.org/officeDocument/2006/relationships/slideLayout" Target="../slideLayouts/slideLayout32.xml"/><Relationship Id="rId21" Type="http://schemas.openxmlformats.org/officeDocument/2006/relationships/slideLayout" Target="../slideLayouts/slideLayout50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slideLayout" Target="../slideLayouts/slideLayout46.xml"/><Relationship Id="rId25" Type="http://schemas.openxmlformats.org/officeDocument/2006/relationships/slideLayout" Target="../slideLayouts/slideLayout54.xml"/><Relationship Id="rId2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45.xml"/><Relationship Id="rId20" Type="http://schemas.openxmlformats.org/officeDocument/2006/relationships/slideLayout" Target="../slideLayouts/slideLayout49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23" Type="http://schemas.openxmlformats.org/officeDocument/2006/relationships/slideLayout" Target="../slideLayouts/slideLayout52.xml"/><Relationship Id="rId28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39.xml"/><Relationship Id="rId19" Type="http://schemas.openxmlformats.org/officeDocument/2006/relationships/slideLayout" Target="../slideLayouts/slideLayout48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Relationship Id="rId22" Type="http://schemas.openxmlformats.org/officeDocument/2006/relationships/slideLayout" Target="../slideLayouts/slideLayout51.xml"/><Relationship Id="rId27" Type="http://schemas.openxmlformats.org/officeDocument/2006/relationships/slideLayout" Target="../slideLayouts/slideLayout56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1F6447-03BE-064C-9B44-041D832C9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5713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Present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9C9699-7757-B64B-BAB9-79F9425A5D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4767263"/>
            <a:ext cx="2686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9525" indent="174625" algn="l">
              <a:tabLst/>
              <a:defRPr sz="900" b="0" i="0">
                <a:solidFill>
                  <a:schemeClr val="tx1">
                    <a:tint val="75000"/>
                  </a:schemeClr>
                </a:solidFill>
                <a:latin typeface="FS Matthew Light" panose="02000506040000020004" pitchFamily="2" charset="77"/>
              </a:defRPr>
            </a:lvl1pPr>
          </a:lstStyle>
          <a:p>
            <a:fld id="{B591E06A-55AD-514F-A8EB-E1508E274A98}" type="datetime1">
              <a:rPr lang="en-GB" smtClean="0"/>
              <a:pPr/>
              <a:t>13/03/2023</a:t>
            </a:fld>
            <a:endParaRPr lang="en-US" dirty="0">
              <a:latin typeface="FS Matthew Light" panose="0200050604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08887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90" r:id="rId5"/>
    <p:sldLayoutId id="2147483682" r:id="rId6"/>
    <p:sldLayoutId id="2147483683" r:id="rId7"/>
    <p:sldLayoutId id="2147483684" r:id="rId8"/>
    <p:sldLayoutId id="2147483685" r:id="rId9"/>
    <p:sldLayoutId id="2147483672" r:id="rId10"/>
    <p:sldLayoutId id="2147483686" r:id="rId11"/>
    <p:sldLayoutId id="2147483687" r:id="rId12"/>
    <p:sldLayoutId id="2147483678" r:id="rId13"/>
    <p:sldLayoutId id="2147483681" r:id="rId14"/>
    <p:sldLayoutId id="2147483679" r:id="rId15"/>
    <p:sldLayoutId id="2147483691" r:id="rId16"/>
    <p:sldLayoutId id="2147483692" r:id="rId17"/>
    <p:sldLayoutId id="2147483693" r:id="rId18"/>
    <p:sldLayoutId id="2147483694" r:id="rId19"/>
    <p:sldLayoutId id="2147483695" r:id="rId20"/>
    <p:sldLayoutId id="2147483696" r:id="rId21"/>
    <p:sldLayoutId id="2147483697" r:id="rId22"/>
    <p:sldLayoutId id="2147483698" r:id="rId23"/>
    <p:sldLayoutId id="2147483699" r:id="rId24"/>
    <p:sldLayoutId id="2147483700" r:id="rId25"/>
    <p:sldLayoutId id="2147483688" r:id="rId26"/>
    <p:sldLayoutId id="2147483689" r:id="rId27"/>
    <p:sldLayoutId id="2147483680" r:id="rId28"/>
  </p:sldLayoutIdLst>
  <p:hf hdr="0" dt="0"/>
  <p:txStyles>
    <p:titleStyle>
      <a:lvl1pPr marL="184150" indent="0" algn="l" defTabSz="685800" rtl="0" eaLnBrk="1" latinLnBrk="0" hangingPunct="1">
        <a:lnSpc>
          <a:spcPct val="90000"/>
        </a:lnSpc>
        <a:spcBef>
          <a:spcPct val="0"/>
        </a:spcBef>
        <a:buNone/>
        <a:tabLst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0097FBED-D244-564E-825E-5C3814EEADBA}"/>
              </a:ext>
            </a:extLst>
          </p:cNvPr>
          <p:cNvSpPr txBox="1">
            <a:spLocks/>
          </p:cNvSpPr>
          <p:nvPr userDrawn="1"/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indent="177800" algn="l" defTabSz="685800" rtl="0" eaLnBrk="1" latinLnBrk="0" hangingPunct="1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55332F-0017-0942-957E-B35A83B7EE53}" type="slidenum">
              <a:rPr lang="en-GB" b="1" smtClean="0">
                <a:latin typeface="Verdana" panose="020B0604030504040204" pitchFamily="34" charset="0"/>
              </a:rPr>
              <a:pPr/>
              <a:t>‹#›</a:t>
            </a:fld>
            <a:r>
              <a:rPr lang="en-GB" dirty="0">
                <a:latin typeface="Verdana" panose="020B0604030504040204" pitchFamily="34" charset="0"/>
              </a:rPr>
              <a:t> | Footer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34EF35F-7862-0C47-9F0D-B1C97A4A263C}"/>
              </a:ext>
            </a:extLst>
          </p:cNvPr>
          <p:cNvCxnSpPr>
            <a:cxnSpLocks/>
          </p:cNvCxnSpPr>
          <p:nvPr userDrawn="1"/>
        </p:nvCxnSpPr>
        <p:spPr>
          <a:xfrm>
            <a:off x="265189" y="4688363"/>
            <a:ext cx="8613623" cy="0"/>
          </a:xfrm>
          <a:prstGeom prst="line">
            <a:avLst/>
          </a:prstGeom>
          <a:ln w="3175">
            <a:solidFill>
              <a:srgbClr val="FE5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0668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1F6447-03BE-064C-9B44-041D832C9A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5713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Present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9C9699-7757-B64B-BAB9-79F9425A5D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4767263"/>
            <a:ext cx="268605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9525" indent="174625" algn="l">
              <a:tabLst/>
              <a:defRPr sz="900" b="0" i="0">
                <a:solidFill>
                  <a:schemeClr val="tx1">
                    <a:tint val="75000"/>
                  </a:schemeClr>
                </a:solidFill>
                <a:latin typeface="FS Matthew Light" panose="02000506040000020004" pitchFamily="2" charset="77"/>
              </a:defRPr>
            </a:lvl1pPr>
          </a:lstStyle>
          <a:p>
            <a:fld id="{B591E06A-55AD-514F-A8EB-E1508E274A98}" type="datetime1">
              <a:rPr lang="en-GB" smtClean="0"/>
              <a:pPr/>
              <a:t>13/03/2023</a:t>
            </a:fld>
            <a:endParaRPr lang="en-US" dirty="0">
              <a:latin typeface="FS Matthew Light" panose="0200050604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96717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  <p:sldLayoutId id="2147483723" r:id="rId22"/>
    <p:sldLayoutId id="2147483724" r:id="rId23"/>
    <p:sldLayoutId id="2147483725" r:id="rId24"/>
    <p:sldLayoutId id="2147483726" r:id="rId25"/>
    <p:sldLayoutId id="2147483727" r:id="rId26"/>
    <p:sldLayoutId id="2147483728" r:id="rId27"/>
    <p:sldLayoutId id="2147483729" r:id="rId28"/>
  </p:sldLayoutIdLst>
  <p:hf hdr="0" dt="0"/>
  <p:txStyles>
    <p:titleStyle>
      <a:lvl1pPr marL="184150" indent="0" algn="l" defTabSz="685800" rtl="0" eaLnBrk="1" latinLnBrk="0" hangingPunct="1">
        <a:lnSpc>
          <a:spcPct val="90000"/>
        </a:lnSpc>
        <a:spcBef>
          <a:spcPct val="0"/>
        </a:spcBef>
        <a:buNone/>
        <a:tabLst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0097FBED-D244-564E-825E-5C3814EEADBA}"/>
              </a:ext>
            </a:extLst>
          </p:cNvPr>
          <p:cNvSpPr txBox="1">
            <a:spLocks/>
          </p:cNvSpPr>
          <p:nvPr/>
        </p:nvSpPr>
        <p:spPr>
          <a:xfrm>
            <a:off x="-1" y="4767263"/>
            <a:ext cx="1786071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indent="177800" algn="l" defTabSz="685800" rtl="0" eaLnBrk="1" latinLnBrk="0" hangingPunct="1">
              <a:tabLst/>
              <a:defRPr lang="en-US" sz="800" b="0" i="0" kern="1200">
                <a:solidFill>
                  <a:srgbClr val="72787C"/>
                </a:solidFill>
                <a:latin typeface="FS Matthew" panose="02000506040000020004" pitchFamily="2" charset="77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6455332F-0017-0942-957E-B35A83B7EE53}" type="slidenum">
              <a:rPr lang="en-GB" b="1" smtClean="0">
                <a:latin typeface="Verdana" panose="020B0604030504040204" pitchFamily="34" charset="0"/>
              </a:rPr>
              <a:pPr/>
              <a:t>‹#›</a:t>
            </a:fld>
            <a:r>
              <a:rPr lang="en-GB" dirty="0">
                <a:latin typeface="Verdana" panose="020B0604030504040204" pitchFamily="34" charset="0"/>
              </a:rPr>
              <a:t> | Footer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34EF35F-7862-0C47-9F0D-B1C97A4A263C}"/>
              </a:ext>
            </a:extLst>
          </p:cNvPr>
          <p:cNvCxnSpPr>
            <a:cxnSpLocks/>
          </p:cNvCxnSpPr>
          <p:nvPr/>
        </p:nvCxnSpPr>
        <p:spPr>
          <a:xfrm>
            <a:off x="265189" y="4688363"/>
            <a:ext cx="8613623" cy="0"/>
          </a:xfrm>
          <a:prstGeom prst="line">
            <a:avLst/>
          </a:prstGeom>
          <a:ln w="3175">
            <a:solidFill>
              <a:srgbClr val="FE5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2310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hs.lowell.no/hubfs/NO_Teachers_Guide_2023/Samtalekort.pdf?hsLang=no-no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hs.lowell.no/hubfs/Innledende_sporsmal_om_okonomi.pdf?hsLang=no-no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0617DF3-983B-FC40-A658-3F3302C92886}"/>
              </a:ext>
            </a:extLst>
          </p:cNvPr>
          <p:cNvSpPr txBox="1"/>
          <p:nvPr/>
        </p:nvSpPr>
        <p:spPr>
          <a:xfrm>
            <a:off x="-1" y="1725364"/>
            <a:ext cx="8351910" cy="8925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42875"/>
            <a:r>
              <a:rPr lang="en-US" sz="4800" dirty="0">
                <a:solidFill>
                  <a:srgbClr val="FE5000"/>
                </a:solidFill>
                <a:latin typeface="+mj-lt"/>
                <a:ea typeface="Verdana"/>
              </a:rPr>
              <a:t>SNAKK OM ØKONOMI</a:t>
            </a:r>
            <a:r>
              <a:rPr lang="en-US" sz="5200" dirty="0">
                <a:solidFill>
                  <a:srgbClr val="FE5000"/>
                </a:solidFill>
                <a:latin typeface="+mj-lt"/>
                <a:ea typeface="Verdana"/>
              </a:rPr>
              <a:t> </a:t>
            </a:r>
            <a:endParaRPr lang="en-US" sz="5200" dirty="0">
              <a:solidFill>
                <a:srgbClr val="FE5000"/>
              </a:solidFill>
              <a:latin typeface="+mj-lt"/>
              <a:ea typeface="Verdan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83C3A8-67DA-F145-9E8E-7AE8B54B8499}"/>
              </a:ext>
            </a:extLst>
          </p:cNvPr>
          <p:cNvSpPr txBox="1"/>
          <p:nvPr/>
        </p:nvSpPr>
        <p:spPr>
          <a:xfrm>
            <a:off x="31750" y="4009258"/>
            <a:ext cx="5746460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84150"/>
            <a:r>
              <a:rPr lang="en-US" sz="2000" err="1">
                <a:solidFill>
                  <a:srgbClr val="434A4F"/>
                </a:solidFill>
                <a:latin typeface="Verdana"/>
                <a:ea typeface="Verdana"/>
              </a:rPr>
              <a:t>Forbrukslån</a:t>
            </a:r>
            <a:r>
              <a:rPr lang="en-US" sz="2000">
                <a:solidFill>
                  <a:srgbClr val="434A4F"/>
                </a:solidFill>
                <a:latin typeface="Verdana"/>
                <a:ea typeface="Verdana"/>
              </a:rPr>
              <a:t> </a:t>
            </a:r>
            <a:r>
              <a:rPr lang="en-US" sz="2000" err="1">
                <a:solidFill>
                  <a:srgbClr val="434A4F"/>
                </a:solidFill>
                <a:latin typeface="Verdana"/>
                <a:ea typeface="Verdana"/>
              </a:rPr>
              <a:t>og</a:t>
            </a:r>
            <a:r>
              <a:rPr lang="en-US" sz="2000">
                <a:solidFill>
                  <a:srgbClr val="434A4F"/>
                </a:solidFill>
                <a:latin typeface="Verdana"/>
                <a:ea typeface="Verdana"/>
              </a:rPr>
              <a:t> </a:t>
            </a:r>
            <a:r>
              <a:rPr lang="en-US" sz="2000" err="1">
                <a:solidFill>
                  <a:srgbClr val="434A4F"/>
                </a:solidFill>
                <a:latin typeface="Verdana"/>
                <a:ea typeface="Verdana"/>
              </a:rPr>
              <a:t>gjeldsproblemer</a:t>
            </a:r>
            <a:endParaRPr lang="en-US" sz="2000">
              <a:solidFill>
                <a:srgbClr val="434A4F"/>
              </a:solidFill>
              <a:latin typeface="Verdana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27435230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objekt 9" descr="En bild som visar text, person, inomhus, bärbar dator&#10;&#10;Automatiskt genererad beskrivning">
            <a:extLst>
              <a:ext uri="{FF2B5EF4-FFF2-40B4-BE49-F238E27FC236}">
                <a16:creationId xmlns:a16="http://schemas.microsoft.com/office/drawing/2014/main" id="{05380B65-25B1-1EDC-A1A8-2472EDC7C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9492" y="-1631093"/>
            <a:ext cx="9712410" cy="7634933"/>
          </a:xfrm>
          <a:prstGeom prst="rect">
            <a:avLst/>
          </a:prstGeom>
        </p:spPr>
      </p:pic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5537CF8D-2EF0-799A-8AFF-5CD532B8B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6455332F-0017-0942-957E-B35A83B7EE53}" type="slidenum">
              <a:rPr lang="en-GB" b="1" smtClean="0"/>
              <a:pPr/>
              <a:t>10</a:t>
            </a:fld>
            <a:r>
              <a:rPr lang="en-GB"/>
              <a:t> | Footer</a:t>
            </a:r>
            <a:endParaRPr lang="en-GB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A1DABA35-4243-7937-423A-1B8F14C02C0E}"/>
              </a:ext>
            </a:extLst>
          </p:cNvPr>
          <p:cNvSpPr txBox="1"/>
          <p:nvPr/>
        </p:nvSpPr>
        <p:spPr>
          <a:xfrm>
            <a:off x="1332209" y="1371421"/>
            <a:ext cx="6644728" cy="2400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4150"/>
            <a:r>
              <a:rPr lang="sv-SE" sz="3000" b="1" dirty="0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Har du blitt </a:t>
            </a:r>
            <a:r>
              <a:rPr lang="sv-SE" sz="3000" b="1" dirty="0" err="1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tilbudt</a:t>
            </a:r>
            <a:r>
              <a:rPr lang="sv-SE" sz="3000" b="1" dirty="0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 å </a:t>
            </a:r>
            <a:r>
              <a:rPr lang="sv-SE" sz="3000" b="1" dirty="0" err="1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kjøpe</a:t>
            </a:r>
            <a:r>
              <a:rPr lang="sv-SE" sz="3000" b="1" dirty="0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 </a:t>
            </a:r>
            <a:r>
              <a:rPr lang="sv-SE" sz="3000" b="1" dirty="0" err="1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noe</a:t>
            </a:r>
            <a:r>
              <a:rPr lang="sv-SE" sz="3000" b="1" dirty="0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 på </a:t>
            </a:r>
            <a:r>
              <a:rPr lang="sv-SE" sz="3000" b="1" dirty="0" err="1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kreditt</a:t>
            </a:r>
            <a:r>
              <a:rPr lang="sv-SE" sz="3000" b="1" dirty="0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 (</a:t>
            </a:r>
            <a:r>
              <a:rPr lang="sv-SE" sz="3000" b="1" dirty="0" err="1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avbetaling</a:t>
            </a:r>
            <a:r>
              <a:rPr lang="sv-SE" sz="3000" b="1" dirty="0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)?  </a:t>
            </a:r>
          </a:p>
          <a:p>
            <a:pPr marL="184150"/>
            <a:endParaRPr lang="sv-SE" sz="3000" b="1" dirty="0">
              <a:solidFill>
                <a:schemeClr val="bg1"/>
              </a:solidFill>
              <a:highlight>
                <a:srgbClr val="86CBE3"/>
              </a:highlight>
              <a:latin typeface="+mj-lt"/>
            </a:endParaRPr>
          </a:p>
          <a:p>
            <a:pPr marL="184150"/>
            <a:r>
              <a:rPr lang="sv-SE" sz="3000" b="1" dirty="0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Har du </a:t>
            </a:r>
            <a:r>
              <a:rPr lang="sv-SE" sz="3000" b="1" dirty="0" err="1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hørt</a:t>
            </a:r>
            <a:r>
              <a:rPr lang="sv-SE" sz="3000" b="1" dirty="0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 eller sett reklamer for </a:t>
            </a:r>
            <a:r>
              <a:rPr lang="sv-SE" sz="3000" b="1" dirty="0" err="1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forbrukslån</a:t>
            </a:r>
            <a:r>
              <a:rPr lang="sv-SE" sz="3000" b="1" dirty="0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1516016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4F606C7-BF06-F443-B434-EBC7871C0BE1}"/>
              </a:ext>
            </a:extLst>
          </p:cNvPr>
          <p:cNvSpPr txBox="1"/>
          <p:nvPr/>
        </p:nvSpPr>
        <p:spPr>
          <a:xfrm>
            <a:off x="52337" y="135659"/>
            <a:ext cx="4652399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sz="3000" err="1">
                <a:solidFill>
                  <a:srgbClr val="FE5000"/>
                </a:solidFill>
                <a:latin typeface="Verdana"/>
                <a:ea typeface="Verdana"/>
              </a:rPr>
              <a:t>Hva</a:t>
            </a:r>
            <a:r>
              <a:rPr lang="sv-SE" sz="3000">
                <a:solidFill>
                  <a:srgbClr val="FE5000"/>
                </a:solidFill>
                <a:latin typeface="Verdana"/>
                <a:ea typeface="Verdana"/>
              </a:rPr>
              <a:t> kan det </a:t>
            </a:r>
            <a:r>
              <a:rPr lang="sv-SE" sz="3000" err="1">
                <a:solidFill>
                  <a:srgbClr val="FE5000"/>
                </a:solidFill>
                <a:latin typeface="Verdana"/>
                <a:ea typeface="Verdana"/>
              </a:rPr>
              <a:t>bety</a:t>
            </a:r>
            <a:r>
              <a:rPr lang="sv-SE" sz="3000">
                <a:solidFill>
                  <a:srgbClr val="FE5000"/>
                </a:solidFill>
                <a:latin typeface="Verdana"/>
                <a:ea typeface="Verdana"/>
              </a:rPr>
              <a:t> å ha problematisk </a:t>
            </a:r>
            <a:r>
              <a:rPr lang="sv-SE" sz="3000" err="1">
                <a:solidFill>
                  <a:srgbClr val="FE5000"/>
                </a:solidFill>
                <a:latin typeface="Verdana"/>
                <a:ea typeface="Verdana"/>
              </a:rPr>
              <a:t>gjeld</a:t>
            </a:r>
            <a:r>
              <a:rPr lang="sv-SE" sz="3000">
                <a:solidFill>
                  <a:srgbClr val="FE5000"/>
                </a:solidFill>
                <a:latin typeface="Verdana"/>
                <a:ea typeface="Verdana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2C9B95-4785-4346-8CF8-81EC72DBD545}"/>
              </a:ext>
            </a:extLst>
          </p:cNvPr>
          <p:cNvSpPr txBox="1"/>
          <p:nvPr/>
        </p:nvSpPr>
        <p:spPr>
          <a:xfrm>
            <a:off x="0" y="1805875"/>
            <a:ext cx="556836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4150"/>
            <a:endParaRPr lang="en-US" sz="1800" dirty="0">
              <a:solidFill>
                <a:srgbClr val="434A4F"/>
              </a:solidFill>
              <a:latin typeface="+mj-lt"/>
            </a:endParaRPr>
          </a:p>
          <a:p>
            <a:pPr marL="184150"/>
            <a:r>
              <a:rPr lang="da-DK" sz="18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"En person med problematisk </a:t>
            </a:r>
            <a:r>
              <a:rPr lang="da-DK" sz="18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gjeld</a:t>
            </a:r>
            <a:r>
              <a:rPr lang="da-DK" sz="18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er en person som ikke kan betale </a:t>
            </a:r>
            <a:r>
              <a:rPr lang="da-DK" sz="18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gjelden</a:t>
            </a:r>
            <a:r>
              <a:rPr lang="da-DK" sz="18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sin eller har </a:t>
            </a:r>
            <a:r>
              <a:rPr lang="da-DK" sz="18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tilbakevendende</a:t>
            </a:r>
            <a:r>
              <a:rPr lang="da-DK" sz="18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problemer med å betale sine regninger.”</a:t>
            </a:r>
            <a:br>
              <a:rPr lang="da-DK" sz="18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da-DK" sz="18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da-DK" sz="16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Gjelden</a:t>
            </a:r>
            <a:r>
              <a:rPr lang="da-DK" sz="16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er er med andre ord misligholdt.</a:t>
            </a:r>
            <a:endParaRPr lang="sv-SE" sz="1600" dirty="0">
              <a:solidFill>
                <a:srgbClr val="434A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84150"/>
            <a:endParaRPr lang="en-US" sz="1600" dirty="0">
              <a:solidFill>
                <a:srgbClr val="434A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84150"/>
            <a:endParaRPr lang="da-DK" sz="1300" dirty="0">
              <a:solidFill>
                <a:srgbClr val="434A4F"/>
              </a:solidFill>
              <a:latin typeface="+mj-lt"/>
            </a:endParaRPr>
          </a:p>
          <a:p>
            <a:pPr marL="184150"/>
            <a:endParaRPr lang="en-US" sz="1300" dirty="0">
              <a:solidFill>
                <a:srgbClr val="434A4F"/>
              </a:solidFill>
              <a:latin typeface="+mj-lt"/>
            </a:endParaRPr>
          </a:p>
          <a:p>
            <a:pPr marL="184150"/>
            <a:endParaRPr lang="en-US" sz="2000" dirty="0">
              <a:solidFill>
                <a:srgbClr val="72787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37104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EFA0B48B-2B08-A5B6-3FDA-FBE745C97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4753" y="798962"/>
            <a:ext cx="3823295" cy="2865452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E553FAF-BC4A-4281-97F9-10836955B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6455332F-0017-0942-957E-B35A83B7EE53}" type="slidenum">
              <a:rPr lang="en-GB" b="1" smtClean="0"/>
              <a:pPr/>
              <a:t>12</a:t>
            </a:fld>
            <a:r>
              <a:rPr lang="en-GB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799CF1D-DA7E-4024-AB3F-2488E7EC5F39}"/>
              </a:ext>
            </a:extLst>
          </p:cNvPr>
          <p:cNvSpPr txBox="1"/>
          <p:nvPr/>
        </p:nvSpPr>
        <p:spPr>
          <a:xfrm>
            <a:off x="241197" y="203107"/>
            <a:ext cx="37799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000" dirty="0" err="1">
                <a:solidFill>
                  <a:srgbClr val="FE5000"/>
                </a:solidFill>
                <a:latin typeface="+mj-lt"/>
              </a:rPr>
              <a:t>Visste</a:t>
            </a:r>
            <a:r>
              <a:rPr lang="en-US" sz="3000" dirty="0">
                <a:solidFill>
                  <a:srgbClr val="FE5000"/>
                </a:solidFill>
                <a:latin typeface="+mj-lt"/>
              </a:rPr>
              <a:t> du at: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1F39571-2766-4E82-A68B-AD24DD037013}"/>
              </a:ext>
            </a:extLst>
          </p:cNvPr>
          <p:cNvSpPr txBox="1"/>
          <p:nvPr/>
        </p:nvSpPr>
        <p:spPr>
          <a:xfrm>
            <a:off x="123045" y="1075370"/>
            <a:ext cx="5297690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84150"/>
            <a:r>
              <a:rPr lang="da-DK" sz="1800" dirty="0">
                <a:ea typeface="+mn-lt"/>
                <a:cs typeface="+mn-lt"/>
              </a:rPr>
              <a:t>Ved </a:t>
            </a:r>
            <a:r>
              <a:rPr lang="da-DK" sz="1800" dirty="0" err="1">
                <a:ea typeface="+mn-lt"/>
                <a:cs typeface="+mn-lt"/>
              </a:rPr>
              <a:t>utgangen</a:t>
            </a:r>
            <a:r>
              <a:rPr lang="da-DK" sz="1800" dirty="0">
                <a:ea typeface="+mn-lt"/>
                <a:cs typeface="+mn-lt"/>
              </a:rPr>
              <a:t> av tredje kvartal 2022 </a:t>
            </a:r>
            <a:r>
              <a:rPr lang="da-DK" sz="1800" dirty="0" err="1">
                <a:ea typeface="+mn-lt"/>
                <a:cs typeface="+mn-lt"/>
              </a:rPr>
              <a:t>hadde</a:t>
            </a:r>
            <a:r>
              <a:rPr lang="da-DK" sz="1800" dirty="0">
                <a:ea typeface="+mn-lt"/>
                <a:cs typeface="+mn-lt"/>
              </a:rPr>
              <a:t> </a:t>
            </a:r>
            <a:r>
              <a:rPr lang="da-DK" sz="1800" dirty="0" err="1">
                <a:ea typeface="+mn-lt"/>
                <a:cs typeface="+mn-lt"/>
              </a:rPr>
              <a:t>nordmenn</a:t>
            </a:r>
            <a:r>
              <a:rPr lang="da-DK" sz="1800" dirty="0">
                <a:ea typeface="+mn-lt"/>
                <a:cs typeface="+mn-lt"/>
              </a:rPr>
              <a:t> 150,2 milliarder kroner i </a:t>
            </a:r>
            <a:r>
              <a:rPr lang="da-DK" sz="1800" dirty="0" err="1">
                <a:ea typeface="+mn-lt"/>
                <a:cs typeface="+mn-lt"/>
              </a:rPr>
              <a:t>forbruksgjeld</a:t>
            </a:r>
            <a:r>
              <a:rPr lang="da-DK" sz="1800" dirty="0">
                <a:ea typeface="+mn-lt"/>
                <a:cs typeface="+mn-lt"/>
              </a:rPr>
              <a:t>.  </a:t>
            </a:r>
            <a:endParaRPr lang="da-DK" dirty="0">
              <a:ea typeface="Verdana"/>
            </a:endParaRPr>
          </a:p>
          <a:p>
            <a:pPr marL="184150"/>
            <a:endParaRPr lang="en-US" sz="1800" dirty="0">
              <a:ea typeface="Verdana"/>
            </a:endParaRPr>
          </a:p>
          <a:p>
            <a:pPr marL="184150"/>
            <a:endParaRPr lang="da-DK" sz="1800" dirty="0">
              <a:solidFill>
                <a:srgbClr val="434A4F"/>
              </a:solidFill>
            </a:endParaRPr>
          </a:p>
          <a:p>
            <a:pPr marL="184150"/>
            <a:endParaRPr lang="da-DK" sz="1800" dirty="0">
              <a:solidFill>
                <a:srgbClr val="434A4F"/>
              </a:solidFill>
            </a:endParaRPr>
          </a:p>
          <a:p>
            <a:pPr marL="184150"/>
            <a:r>
              <a:rPr lang="da-DK" sz="1800" dirty="0">
                <a:solidFill>
                  <a:srgbClr val="434A4F"/>
                </a:solidFill>
              </a:rPr>
              <a:t>Hvis vi stabler 150 milliarder kronestykker ville tårnet </a:t>
            </a:r>
            <a:r>
              <a:rPr lang="da-DK" sz="1800" dirty="0" err="1">
                <a:solidFill>
                  <a:srgbClr val="434A4F"/>
                </a:solidFill>
              </a:rPr>
              <a:t>blitt</a:t>
            </a:r>
            <a:r>
              <a:rPr lang="da-DK" sz="1800" dirty="0">
                <a:solidFill>
                  <a:srgbClr val="434A4F"/>
                </a:solidFill>
              </a:rPr>
              <a:t> 255.340.000 meter som </a:t>
            </a:r>
            <a:r>
              <a:rPr lang="da-DK" sz="1800" dirty="0" err="1">
                <a:solidFill>
                  <a:srgbClr val="434A4F"/>
                </a:solidFill>
              </a:rPr>
              <a:t>tilsvarer</a:t>
            </a:r>
            <a:r>
              <a:rPr lang="da-DK" sz="1800" dirty="0">
                <a:solidFill>
                  <a:srgbClr val="434A4F"/>
                </a:solidFill>
              </a:rPr>
              <a:t> over 6 ganger rundt jorden eller 2/3 av </a:t>
            </a:r>
            <a:r>
              <a:rPr lang="da-DK" sz="1800" dirty="0" err="1">
                <a:solidFill>
                  <a:srgbClr val="434A4F"/>
                </a:solidFill>
              </a:rPr>
              <a:t>avstanden</a:t>
            </a:r>
            <a:r>
              <a:rPr lang="da-DK" sz="1800" dirty="0">
                <a:solidFill>
                  <a:srgbClr val="434A4F"/>
                </a:solidFill>
              </a:rPr>
              <a:t> til månen.</a:t>
            </a:r>
            <a:endParaRPr lang="da-DK" sz="1800" dirty="0">
              <a:solidFill>
                <a:srgbClr val="434A4F"/>
              </a:solidFill>
              <a:ea typeface="Verdana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97E80B-B653-4932-8BDF-83E1775A738F}"/>
              </a:ext>
            </a:extLst>
          </p:cNvPr>
          <p:cNvSpPr txBox="1"/>
          <p:nvPr/>
        </p:nvSpPr>
        <p:spPr>
          <a:xfrm>
            <a:off x="7431784" y="4777575"/>
            <a:ext cx="15656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/>
              <a:t>Kilde: Finanstilsynet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7603499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person, håller, hand&#10;&#10;Automatiskt genererad beskrivning">
            <a:extLst>
              <a:ext uri="{FF2B5EF4-FFF2-40B4-BE49-F238E27FC236}">
                <a16:creationId xmlns:a16="http://schemas.microsoft.com/office/drawing/2014/main" id="{12E213A4-90EB-1ABA-2115-C6667632C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" name="textruta 8">
            <a:extLst>
              <a:ext uri="{FF2B5EF4-FFF2-40B4-BE49-F238E27FC236}">
                <a16:creationId xmlns:a16="http://schemas.microsoft.com/office/drawing/2014/main" id="{EE0B5F43-2A52-E667-2A4F-AE4C808A9A83}"/>
              </a:ext>
            </a:extLst>
          </p:cNvPr>
          <p:cNvSpPr txBox="1"/>
          <p:nvPr/>
        </p:nvSpPr>
        <p:spPr>
          <a:xfrm>
            <a:off x="518984" y="1232922"/>
            <a:ext cx="8353167" cy="30008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4150"/>
            <a:r>
              <a:rPr lang="sv-SE" sz="3000" b="1" dirty="0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Ca 227.000 </a:t>
            </a:r>
            <a:r>
              <a:rPr lang="sv-SE" sz="3000" b="1" dirty="0" err="1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nordmenn</a:t>
            </a:r>
            <a:r>
              <a:rPr lang="sv-SE" sz="3000" b="1" dirty="0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 er </a:t>
            </a:r>
            <a:r>
              <a:rPr lang="sv-SE" sz="3000" b="1" dirty="0" err="1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registrert</a:t>
            </a:r>
            <a:r>
              <a:rPr lang="sv-SE" sz="3000" b="1" dirty="0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 med minst en </a:t>
            </a:r>
            <a:r>
              <a:rPr lang="sv-SE" sz="3000" b="1" dirty="0" err="1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betalingsanmerkning</a:t>
            </a:r>
            <a:r>
              <a:rPr lang="sv-SE" sz="3000" b="1" dirty="0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. </a:t>
            </a:r>
            <a:r>
              <a:rPr lang="sv-SE" sz="900" b="1" dirty="0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(oktober 2022)</a:t>
            </a:r>
            <a:endParaRPr lang="sv-SE" sz="3000" b="1" dirty="0">
              <a:solidFill>
                <a:schemeClr val="bg1"/>
              </a:solidFill>
              <a:highlight>
                <a:srgbClr val="86CBE3"/>
              </a:highlight>
              <a:latin typeface="+mj-lt"/>
            </a:endParaRPr>
          </a:p>
          <a:p>
            <a:pPr marL="184150"/>
            <a:endParaRPr lang="sv-SE" sz="3000" b="1" dirty="0">
              <a:solidFill>
                <a:schemeClr val="bg1"/>
              </a:solidFill>
              <a:highlight>
                <a:srgbClr val="86CBE3"/>
              </a:highlight>
              <a:latin typeface="+mj-lt"/>
            </a:endParaRPr>
          </a:p>
          <a:p>
            <a:pPr marL="184150"/>
            <a:r>
              <a:rPr lang="sv-SE" sz="3000" b="1" dirty="0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Det </a:t>
            </a:r>
            <a:r>
              <a:rPr lang="sv-SE" sz="3000" b="1" dirty="0" err="1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tilsvarer</a:t>
            </a:r>
            <a:r>
              <a:rPr lang="sv-SE" sz="3000" b="1" dirty="0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 </a:t>
            </a:r>
            <a:r>
              <a:rPr lang="sv-SE" sz="3000" b="1" dirty="0" err="1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alle</a:t>
            </a:r>
            <a:r>
              <a:rPr lang="sv-SE" sz="3000" b="1" dirty="0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 </a:t>
            </a:r>
            <a:r>
              <a:rPr lang="sv-SE" sz="3000" b="1" dirty="0" err="1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innbyggerne</a:t>
            </a:r>
            <a:r>
              <a:rPr lang="sv-SE" sz="3000" b="1" dirty="0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 i landets 3. </a:t>
            </a:r>
            <a:r>
              <a:rPr lang="sv-SE" sz="3000" b="1" dirty="0" err="1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største</a:t>
            </a:r>
            <a:r>
              <a:rPr lang="sv-SE" sz="3000" b="1" dirty="0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 by – Stavanger (inkl. Sandnes)</a:t>
            </a:r>
            <a:endParaRPr lang="sv-SE" sz="1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0C5879-BD1E-4782-A3FC-2BFBEC4A8C7C}"/>
              </a:ext>
            </a:extLst>
          </p:cNvPr>
          <p:cNvSpPr txBox="1"/>
          <p:nvPr/>
        </p:nvSpPr>
        <p:spPr>
          <a:xfrm>
            <a:off x="7431784" y="4777575"/>
            <a:ext cx="171221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000" dirty="0">
                <a:solidFill>
                  <a:schemeClr val="bg1"/>
                </a:solidFill>
              </a:rPr>
              <a:t>Kilde: </a:t>
            </a:r>
            <a:r>
              <a:rPr lang="nb-NO" sz="1000" dirty="0" err="1">
                <a:solidFill>
                  <a:schemeClr val="bg1"/>
                </a:solidFill>
              </a:rPr>
              <a:t>Experian</a:t>
            </a:r>
            <a:r>
              <a:rPr lang="nb-NO" sz="1000" dirty="0">
                <a:solidFill>
                  <a:schemeClr val="bg1"/>
                </a:solidFill>
              </a:rPr>
              <a:t> og SSB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5534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4F606C7-BF06-F443-B434-EBC7871C0BE1}"/>
              </a:ext>
            </a:extLst>
          </p:cNvPr>
          <p:cNvSpPr txBox="1"/>
          <p:nvPr/>
        </p:nvSpPr>
        <p:spPr>
          <a:xfrm>
            <a:off x="75824" y="112174"/>
            <a:ext cx="5172800" cy="101566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da-DK" sz="3000">
                <a:solidFill>
                  <a:srgbClr val="FE5000"/>
                </a:solidFill>
                <a:latin typeface="Verdana"/>
                <a:ea typeface="Verdana"/>
              </a:rPr>
              <a:t>Hvorfor havner </a:t>
            </a:r>
            <a:r>
              <a:rPr lang="da-DK" sz="3000" err="1">
                <a:solidFill>
                  <a:srgbClr val="FE5000"/>
                </a:solidFill>
                <a:latin typeface="Verdana"/>
                <a:ea typeface="Verdana"/>
              </a:rPr>
              <a:t>noen</a:t>
            </a:r>
            <a:br>
              <a:rPr lang="da-DK" sz="3000">
                <a:solidFill>
                  <a:srgbClr val="FE5000"/>
                </a:solidFill>
                <a:latin typeface="Verdana"/>
                <a:ea typeface="Verdana"/>
              </a:rPr>
            </a:br>
            <a:r>
              <a:rPr lang="da-DK" sz="3000">
                <a:solidFill>
                  <a:srgbClr val="FE5000"/>
                </a:solidFill>
                <a:latin typeface="Verdana"/>
                <a:ea typeface="Verdana"/>
              </a:rPr>
              <a:t>i en </a:t>
            </a:r>
            <a:r>
              <a:rPr lang="da-DK" sz="3000" err="1">
                <a:solidFill>
                  <a:srgbClr val="FE5000"/>
                </a:solidFill>
                <a:latin typeface="Verdana"/>
                <a:ea typeface="Verdana"/>
              </a:rPr>
              <a:t>gjeldsspiral</a:t>
            </a:r>
            <a:r>
              <a:rPr lang="da-DK" sz="3000">
                <a:solidFill>
                  <a:srgbClr val="FE5000"/>
                </a:solidFill>
                <a:latin typeface="Verdana"/>
                <a:ea typeface="Verdana"/>
              </a:rPr>
              <a:t>? </a:t>
            </a:r>
            <a:endParaRPr lang="da-DK" sz="3000" dirty="0">
              <a:solidFill>
                <a:srgbClr val="FE500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2C9B95-4785-4346-8CF8-81EC72DBD545}"/>
              </a:ext>
            </a:extLst>
          </p:cNvPr>
          <p:cNvSpPr txBox="1"/>
          <p:nvPr/>
        </p:nvSpPr>
        <p:spPr>
          <a:xfrm>
            <a:off x="0" y="1131044"/>
            <a:ext cx="4572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4150"/>
            <a:endParaRPr lang="en-US" sz="1800" dirty="0">
              <a:solidFill>
                <a:srgbClr val="434A4F"/>
              </a:solidFill>
              <a:latin typeface="+mj-lt"/>
            </a:endParaRPr>
          </a:p>
          <a:p>
            <a:pPr marL="184150"/>
            <a:endParaRPr lang="en-US" sz="1800" dirty="0">
              <a:solidFill>
                <a:srgbClr val="434A4F"/>
              </a:solidFill>
              <a:latin typeface="+mj-lt"/>
            </a:endParaRPr>
          </a:p>
          <a:p>
            <a:pPr marL="184150"/>
            <a:r>
              <a:rPr lang="sv-SE" sz="18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Det kan </a:t>
            </a:r>
            <a:r>
              <a:rPr lang="sv-SE" sz="18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være</a:t>
            </a:r>
            <a:r>
              <a:rPr lang="sv-SE" sz="18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18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flere</a:t>
            </a:r>
            <a:r>
              <a:rPr lang="sv-SE" sz="18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18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årsaker</a:t>
            </a:r>
            <a:r>
              <a:rPr lang="sv-SE" sz="18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: </a:t>
            </a:r>
          </a:p>
          <a:p>
            <a:pPr marL="184150"/>
            <a:endParaRPr lang="sv-SE" sz="1800" dirty="0">
              <a:solidFill>
                <a:srgbClr val="434A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69900" indent="-285750">
              <a:buFont typeface="Arial" panose="020B0604020202020204" pitchFamily="34" charset="0"/>
              <a:buChar char="•"/>
            </a:pPr>
            <a:r>
              <a:rPr lang="da-DK" sz="18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Plutselige</a:t>
            </a:r>
            <a:r>
              <a:rPr lang="da-DK" sz="18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og store livsforandringer: </a:t>
            </a:r>
            <a:r>
              <a:rPr lang="da-DK" sz="18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arbeidsløshet</a:t>
            </a:r>
            <a:r>
              <a:rPr lang="da-DK" sz="18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skilsmisse, langvarig </a:t>
            </a:r>
            <a:r>
              <a:rPr lang="da-DK" sz="18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sykdom</a:t>
            </a:r>
            <a:r>
              <a:rPr lang="da-DK" sz="18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eller </a:t>
            </a:r>
            <a:r>
              <a:rPr lang="da-DK" sz="18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dødsfall</a:t>
            </a:r>
            <a:r>
              <a:rPr lang="da-DK" sz="18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 familien.</a:t>
            </a:r>
          </a:p>
          <a:p>
            <a:pPr marL="469900" indent="-285750">
              <a:buFont typeface="Arial" panose="020B0604020202020204" pitchFamily="34" charset="0"/>
              <a:buChar char="•"/>
            </a:pPr>
            <a:endParaRPr lang="da-DK" sz="1800" dirty="0">
              <a:solidFill>
                <a:srgbClr val="434A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69900" indent="-285750">
              <a:buFont typeface="Arial" panose="020B0604020202020204" pitchFamily="34" charset="0"/>
              <a:buChar char="•"/>
            </a:pPr>
            <a:r>
              <a:rPr lang="da-DK" sz="18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Liten økonomisk margin.</a:t>
            </a:r>
          </a:p>
          <a:p>
            <a:pPr marL="469900" indent="-285750">
              <a:buFont typeface="Arial" panose="020B0604020202020204" pitchFamily="34" charset="0"/>
              <a:buChar char="•"/>
            </a:pPr>
            <a:endParaRPr lang="da-DK" sz="1800" dirty="0">
              <a:solidFill>
                <a:srgbClr val="434A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469900" indent="-285750">
              <a:buFont typeface="Arial" panose="020B0604020202020204" pitchFamily="34" charset="0"/>
              <a:buChar char="•"/>
            </a:pPr>
            <a:r>
              <a:rPr lang="da-DK" sz="18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Kredittkort</a:t>
            </a:r>
            <a:r>
              <a:rPr lang="da-DK" sz="18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- og </a:t>
            </a:r>
            <a:r>
              <a:rPr lang="da-DK" sz="18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forbrukslånsgjeld</a:t>
            </a:r>
            <a:r>
              <a:rPr lang="da-DK" sz="18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endParaRPr lang="da-DK" sz="1800" dirty="0">
              <a:solidFill>
                <a:srgbClr val="72787C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74314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person, inomhus&#10;&#10;Automatiskt genererad beskrivning">
            <a:extLst>
              <a:ext uri="{FF2B5EF4-FFF2-40B4-BE49-F238E27FC236}">
                <a16:creationId xmlns:a16="http://schemas.microsoft.com/office/drawing/2014/main" id="{527B12F5-929C-34B0-66DC-0DB5D8128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208999" cy="6805999"/>
          </a:xfrm>
          <a:prstGeom prst="rect">
            <a:avLst/>
          </a:prstGeom>
        </p:spPr>
      </p:pic>
      <p:sp>
        <p:nvSpPr>
          <p:cNvPr id="10" name="textruta 9">
            <a:extLst>
              <a:ext uri="{FF2B5EF4-FFF2-40B4-BE49-F238E27FC236}">
                <a16:creationId xmlns:a16="http://schemas.microsoft.com/office/drawing/2014/main" id="{24FB4205-7EA5-6044-F35E-F658B69CAD8B}"/>
              </a:ext>
            </a:extLst>
          </p:cNvPr>
          <p:cNvSpPr txBox="1"/>
          <p:nvPr/>
        </p:nvSpPr>
        <p:spPr>
          <a:xfrm>
            <a:off x="340188" y="3304897"/>
            <a:ext cx="4764311" cy="147732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defRPr/>
            </a:pPr>
            <a:r>
              <a:rPr lang="da-DK" sz="3000" b="1" dirty="0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Unge </a:t>
            </a:r>
            <a:r>
              <a:rPr lang="da-DK" sz="3000" b="1" dirty="0" err="1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mellom</a:t>
            </a:r>
            <a:r>
              <a:rPr lang="da-DK" sz="3000" b="1" dirty="0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 18 og 25 er mest sårbare økonomisk</a:t>
            </a:r>
            <a:endParaRPr lang="da-DK" sz="3000" b="1" dirty="0">
              <a:solidFill>
                <a:schemeClr val="bg1"/>
              </a:solidFill>
              <a:highlight>
                <a:srgbClr val="86CBE3"/>
              </a:highlight>
              <a:latin typeface="+mj-lt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4329096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937A219-C288-AF43-802F-83623EFA1834}"/>
              </a:ext>
            </a:extLst>
          </p:cNvPr>
          <p:cNvSpPr txBox="1"/>
          <p:nvPr/>
        </p:nvSpPr>
        <p:spPr>
          <a:xfrm>
            <a:off x="234778" y="1458222"/>
            <a:ext cx="8738469" cy="286232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84150"/>
            <a:r>
              <a:rPr lang="en-US" sz="18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Det er </a:t>
            </a:r>
            <a:r>
              <a:rPr lang="en-US" sz="18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blitt</a:t>
            </a:r>
            <a:r>
              <a:rPr lang="en-US" sz="18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8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mer</a:t>
            </a:r>
            <a:r>
              <a:rPr lang="en-US" sz="18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8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vanlig</a:t>
            </a:r>
            <a:r>
              <a:rPr lang="en-US" sz="18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å ta </a:t>
            </a:r>
            <a:r>
              <a:rPr lang="en-US" sz="18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opp</a:t>
            </a:r>
            <a:r>
              <a:rPr lang="en-US" sz="18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8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lån</a:t>
            </a:r>
            <a:r>
              <a:rPr lang="en-US" sz="18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8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til</a:t>
            </a:r>
            <a:r>
              <a:rPr lang="en-US" sz="18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8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forbruk</a:t>
            </a:r>
            <a:r>
              <a:rPr lang="en-US" sz="18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184150"/>
            <a:endParaRPr lang="en-US" sz="1800" dirty="0">
              <a:solidFill>
                <a:srgbClr val="434A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84150"/>
            <a:r>
              <a:rPr lang="en-US" sz="18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Sosiale</a:t>
            </a:r>
            <a:r>
              <a:rPr lang="en-US" sz="18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8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medier</a:t>
            </a:r>
            <a:r>
              <a:rPr lang="en-US" sz="18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8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øker</a:t>
            </a:r>
            <a:r>
              <a:rPr lang="en-US" sz="18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18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kjøpepresset</a:t>
            </a:r>
            <a:br>
              <a:rPr lang="sv-SE" sz="18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sv-SE" sz="18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– </a:t>
            </a:r>
            <a:r>
              <a:rPr lang="sv-SE" sz="18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ikke</a:t>
            </a:r>
            <a:r>
              <a:rPr lang="sv-SE" sz="18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minst hos unge </a:t>
            </a:r>
            <a:r>
              <a:rPr lang="sv-SE" sz="18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kvinner</a:t>
            </a:r>
            <a:r>
              <a:rPr lang="sv-SE" sz="18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527050" indent="-342900">
              <a:buFont typeface="Arial" panose="020B0604020202020204" pitchFamily="34" charset="0"/>
              <a:buChar char="•"/>
            </a:pPr>
            <a:endParaRPr lang="sv-SE" sz="1800" dirty="0">
              <a:solidFill>
                <a:srgbClr val="434A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84150"/>
            <a:r>
              <a:rPr lang="sv-SE" sz="18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Cirka </a:t>
            </a:r>
            <a:r>
              <a:rPr lang="da-DK" sz="18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hver</a:t>
            </a:r>
            <a:r>
              <a:rPr lang="sv-SE" sz="18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femte unge </a:t>
            </a:r>
            <a:r>
              <a:rPr lang="sv-SE" sz="18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voksne</a:t>
            </a:r>
            <a:r>
              <a:rPr lang="sv-SE" sz="18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18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mener</a:t>
            </a:r>
            <a:r>
              <a:rPr lang="sv-SE" sz="18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at </a:t>
            </a:r>
            <a:r>
              <a:rPr lang="sv-SE" sz="18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muligheten</a:t>
            </a:r>
            <a:r>
              <a:rPr lang="sv-SE" sz="18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18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til</a:t>
            </a:r>
            <a:r>
              <a:rPr lang="sv-SE" sz="18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å </a:t>
            </a:r>
            <a:r>
              <a:rPr lang="sv-SE" sz="18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handle</a:t>
            </a:r>
            <a:r>
              <a:rPr lang="sv-SE" sz="18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på </a:t>
            </a:r>
            <a:r>
              <a:rPr lang="sv-SE" sz="18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kreditt</a:t>
            </a:r>
            <a:r>
              <a:rPr lang="sv-SE" sz="18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bidrar </a:t>
            </a:r>
            <a:r>
              <a:rPr lang="sv-SE" sz="18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til</a:t>
            </a:r>
            <a:r>
              <a:rPr lang="sv-SE" sz="18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at de </a:t>
            </a:r>
            <a:r>
              <a:rPr lang="sv-SE" sz="1800" dirty="0" err="1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shopper</a:t>
            </a:r>
            <a:r>
              <a:rPr lang="sv-SE" sz="1800" dirty="0">
                <a:solidFill>
                  <a:srgbClr val="434A4F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mer.</a:t>
            </a:r>
          </a:p>
          <a:p>
            <a:pPr marL="184150"/>
            <a:endParaRPr lang="sv-SE" sz="1800" dirty="0">
              <a:solidFill>
                <a:srgbClr val="434A4F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184150"/>
            <a:r>
              <a:rPr lang="sv-SE" sz="1800">
                <a:solidFill>
                  <a:srgbClr val="434A4F"/>
                </a:solidFill>
                <a:latin typeface="Verdana"/>
                <a:ea typeface="Verdana"/>
              </a:rPr>
              <a:t>7 </a:t>
            </a:r>
            <a:r>
              <a:rPr lang="da-DK" sz="1800">
                <a:solidFill>
                  <a:srgbClr val="434A4F"/>
                </a:solidFill>
                <a:latin typeface="Verdana"/>
                <a:ea typeface="Verdana"/>
              </a:rPr>
              <a:t>av 10 unge </a:t>
            </a:r>
            <a:r>
              <a:rPr lang="da-DK" sz="1800" err="1">
                <a:solidFill>
                  <a:srgbClr val="434A4F"/>
                </a:solidFill>
                <a:latin typeface="Verdana"/>
                <a:ea typeface="Verdana"/>
              </a:rPr>
              <a:t>kvinner</a:t>
            </a:r>
            <a:r>
              <a:rPr lang="da-DK" sz="1800">
                <a:solidFill>
                  <a:srgbClr val="434A4F"/>
                </a:solidFill>
                <a:latin typeface="Verdana"/>
                <a:ea typeface="Verdana"/>
              </a:rPr>
              <a:t> sier at de shopper </a:t>
            </a:r>
            <a:r>
              <a:rPr lang="da-DK" sz="1800" err="1">
                <a:solidFill>
                  <a:srgbClr val="434A4F"/>
                </a:solidFill>
                <a:latin typeface="Verdana"/>
                <a:ea typeface="Verdana"/>
              </a:rPr>
              <a:t>mer</a:t>
            </a:r>
            <a:r>
              <a:rPr lang="da-DK" sz="1800">
                <a:solidFill>
                  <a:srgbClr val="434A4F"/>
                </a:solidFill>
                <a:latin typeface="Verdana"/>
                <a:ea typeface="Verdana"/>
              </a:rPr>
              <a:t> på </a:t>
            </a:r>
            <a:r>
              <a:rPr lang="da-DK" sz="1800" err="1">
                <a:solidFill>
                  <a:srgbClr val="434A4F"/>
                </a:solidFill>
                <a:latin typeface="Verdana"/>
                <a:ea typeface="Verdana"/>
              </a:rPr>
              <a:t>grunn</a:t>
            </a:r>
            <a:r>
              <a:rPr lang="da-DK" sz="1800">
                <a:solidFill>
                  <a:srgbClr val="434A4F"/>
                </a:solidFill>
                <a:latin typeface="Verdana"/>
                <a:ea typeface="Verdana"/>
              </a:rPr>
              <a:t> av </a:t>
            </a:r>
            <a:r>
              <a:rPr lang="da-DK" sz="1800" err="1">
                <a:solidFill>
                  <a:srgbClr val="434A4F"/>
                </a:solidFill>
                <a:latin typeface="Verdana"/>
                <a:ea typeface="Verdana"/>
              </a:rPr>
              <a:t>muligheten</a:t>
            </a:r>
            <a:r>
              <a:rPr lang="da-DK" sz="1800">
                <a:solidFill>
                  <a:srgbClr val="434A4F"/>
                </a:solidFill>
                <a:latin typeface="Verdana"/>
                <a:ea typeface="Verdana"/>
              </a:rPr>
              <a:t> til </a:t>
            </a:r>
            <a:r>
              <a:rPr lang="da-DK" sz="1800" err="1">
                <a:solidFill>
                  <a:srgbClr val="434A4F"/>
                </a:solidFill>
                <a:latin typeface="Verdana"/>
                <a:ea typeface="Verdana"/>
              </a:rPr>
              <a:t>netthandling</a:t>
            </a:r>
            <a:r>
              <a:rPr lang="da-DK" sz="1800">
                <a:solidFill>
                  <a:srgbClr val="434A4F"/>
                </a:solidFill>
                <a:latin typeface="Verdana"/>
                <a:ea typeface="Verdana"/>
              </a:rPr>
              <a:t>.</a:t>
            </a:r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FE772828-ABC2-2D25-F938-564A8488A40C}"/>
              </a:ext>
            </a:extLst>
          </p:cNvPr>
          <p:cNvSpPr txBox="1"/>
          <p:nvPr/>
        </p:nvSpPr>
        <p:spPr>
          <a:xfrm>
            <a:off x="-85" y="266779"/>
            <a:ext cx="839554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4150"/>
            <a:r>
              <a:rPr lang="sv-SE" sz="3000" dirty="0" err="1">
                <a:solidFill>
                  <a:srgbClr val="FE5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Derfor</a:t>
            </a:r>
            <a:r>
              <a:rPr lang="sv-SE" sz="3000" dirty="0">
                <a:solidFill>
                  <a:srgbClr val="FE5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sv-SE" sz="3000" dirty="0" err="1">
                <a:solidFill>
                  <a:srgbClr val="FE5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havner</a:t>
            </a:r>
            <a:r>
              <a:rPr lang="sv-SE" sz="3000" dirty="0">
                <a:solidFill>
                  <a:srgbClr val="FE5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unge </a:t>
            </a:r>
            <a:r>
              <a:rPr lang="sv-SE" sz="3000" dirty="0" err="1">
                <a:solidFill>
                  <a:srgbClr val="FE5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voksne</a:t>
            </a:r>
            <a:r>
              <a:rPr lang="sv-SE" sz="3000" dirty="0">
                <a:solidFill>
                  <a:srgbClr val="FE5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i </a:t>
            </a:r>
            <a:r>
              <a:rPr lang="sv-SE" sz="3000" dirty="0" err="1">
                <a:solidFill>
                  <a:srgbClr val="FE5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gjeldsfellen</a:t>
            </a:r>
            <a:endParaRPr lang="sv-SE" sz="3000" dirty="0">
              <a:solidFill>
                <a:srgbClr val="FE5000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3310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C5D152A0-7744-008C-1741-055AEA6BE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6455332F-0017-0942-957E-B35A83B7EE53}" type="slidenum">
              <a:rPr lang="en-GB" b="1" smtClean="0"/>
              <a:pPr/>
              <a:t>17</a:t>
            </a:fld>
            <a:r>
              <a:rPr lang="en-GB"/>
              <a:t> | Footer</a:t>
            </a:r>
            <a:endParaRPr lang="en-GB" dirty="0"/>
          </a:p>
        </p:txBody>
      </p:sp>
      <p:pic>
        <p:nvPicPr>
          <p:cNvPr id="4" name="Bildobjekt 3" descr="En bild som visar inomhus, person&#10;&#10;Automatiskt genererad beskrivning">
            <a:extLst>
              <a:ext uri="{FF2B5EF4-FFF2-40B4-BE49-F238E27FC236}">
                <a16:creationId xmlns:a16="http://schemas.microsoft.com/office/drawing/2014/main" id="{FF79244A-BE53-4628-FD92-6B4D4B68C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411"/>
            <a:ext cx="9144000" cy="5143500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FAA617BC-75A5-B0AA-06ED-32EE220B9927}"/>
              </a:ext>
            </a:extLst>
          </p:cNvPr>
          <p:cNvSpPr txBox="1"/>
          <p:nvPr/>
        </p:nvSpPr>
        <p:spPr>
          <a:xfrm>
            <a:off x="1371600" y="2305107"/>
            <a:ext cx="7218947" cy="193899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da-DK" sz="4000" b="1" dirty="0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Og </a:t>
            </a:r>
            <a:r>
              <a:rPr lang="da-DK" sz="4000" b="1" dirty="0" err="1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hva</a:t>
            </a:r>
            <a:r>
              <a:rPr lang="da-DK" sz="4000" b="1" dirty="0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 </a:t>
            </a:r>
            <a:r>
              <a:rPr lang="da-DK" sz="4000" b="1" dirty="0" err="1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skjer</a:t>
            </a:r>
            <a:r>
              <a:rPr lang="da-DK" sz="4000" b="1" dirty="0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 med </a:t>
            </a:r>
            <a:r>
              <a:rPr lang="da-DK" sz="4000" b="1" dirty="0" err="1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gjeld</a:t>
            </a:r>
            <a:r>
              <a:rPr lang="da-DK" sz="4000" b="1" dirty="0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 som man ikke kan betale </a:t>
            </a:r>
            <a:r>
              <a:rPr lang="da-DK" sz="4000" b="1" dirty="0" err="1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tilbake</a:t>
            </a:r>
            <a:r>
              <a:rPr lang="da-DK" sz="4000" b="1" dirty="0">
                <a:solidFill>
                  <a:schemeClr val="bg1"/>
                </a:solidFill>
                <a:highlight>
                  <a:srgbClr val="86CBE3"/>
                </a:highlight>
                <a:latin typeface="+mj-lt"/>
              </a:rPr>
              <a:t>?</a:t>
            </a:r>
            <a:endParaRPr lang="da-D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7615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fönster, inomhus, golv, rullgardin&#10;&#10;Automatiskt genererad beskrivning">
            <a:extLst>
              <a:ext uri="{FF2B5EF4-FFF2-40B4-BE49-F238E27FC236}">
                <a16:creationId xmlns:a16="http://schemas.microsoft.com/office/drawing/2014/main" id="{1D2EDBC9-F480-D185-7A51-72F6B0D8F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714"/>
            <a:ext cx="9144000" cy="5143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2C9B95-4785-4346-8CF8-81EC72DBD545}"/>
              </a:ext>
            </a:extLst>
          </p:cNvPr>
          <p:cNvSpPr txBox="1"/>
          <p:nvPr/>
        </p:nvSpPr>
        <p:spPr>
          <a:xfrm>
            <a:off x="154112" y="686535"/>
            <a:ext cx="404948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4150">
              <a:lnSpc>
                <a:spcPct val="150000"/>
              </a:lnSpc>
            </a:pPr>
            <a:endParaRPr lang="en-US" sz="2000" b="1" dirty="0">
              <a:solidFill>
                <a:srgbClr val="434A4F"/>
              </a:solidFill>
            </a:endParaRPr>
          </a:p>
          <a:p>
            <a:pPr marL="469900" indent="-285750">
              <a:buFont typeface="Wingdings" pitchFamily="2" charset="2"/>
              <a:buChar char="Ø"/>
            </a:pPr>
            <a:endParaRPr lang="en-US" sz="1300" dirty="0">
              <a:solidFill>
                <a:srgbClr val="434A4F"/>
              </a:solidFill>
            </a:endParaRPr>
          </a:p>
          <a:p>
            <a:pPr marL="469900" indent="-285750">
              <a:buFont typeface="Wingdings" pitchFamily="2" charset="2"/>
              <a:buChar char="Ø"/>
            </a:pPr>
            <a:endParaRPr lang="en-US" sz="1300" dirty="0">
              <a:solidFill>
                <a:srgbClr val="434A4F"/>
              </a:solidFill>
            </a:endParaRPr>
          </a:p>
          <a:p>
            <a:pPr marL="469900" indent="-285750">
              <a:buFont typeface="Wingdings" pitchFamily="2" charset="2"/>
              <a:buChar char="Ø"/>
            </a:pPr>
            <a:endParaRPr lang="en-US" sz="1300" dirty="0">
              <a:solidFill>
                <a:srgbClr val="434A4F"/>
              </a:solidFill>
            </a:endParaRPr>
          </a:p>
          <a:p>
            <a:pPr marL="184150"/>
            <a:endParaRPr lang="en-US" sz="1300" dirty="0">
              <a:solidFill>
                <a:srgbClr val="72787C"/>
              </a:solidFill>
            </a:endParaRP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5B0D7A34-7C76-1BED-F51A-52B95FD4A08D}"/>
              </a:ext>
            </a:extLst>
          </p:cNvPr>
          <p:cNvSpPr/>
          <p:nvPr/>
        </p:nvSpPr>
        <p:spPr>
          <a:xfrm>
            <a:off x="700457" y="1161301"/>
            <a:ext cx="7006281" cy="203132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b="1" dirty="0">
                <a:solidFill>
                  <a:schemeClr val="bg1"/>
                </a:solidFill>
                <a:highlight>
                  <a:srgbClr val="86CBE3"/>
                </a:highlight>
              </a:rPr>
              <a:t>Å ta </a:t>
            </a:r>
            <a:r>
              <a:rPr lang="da-DK" sz="1800" b="1" dirty="0" err="1">
                <a:solidFill>
                  <a:schemeClr val="bg1"/>
                </a:solidFill>
                <a:highlight>
                  <a:srgbClr val="86CBE3"/>
                </a:highlight>
              </a:rPr>
              <a:t>seg</a:t>
            </a:r>
            <a:r>
              <a:rPr lang="da-DK" sz="1800" b="1" dirty="0">
                <a:solidFill>
                  <a:schemeClr val="bg1"/>
                </a:solidFill>
                <a:highlight>
                  <a:srgbClr val="86CBE3"/>
                </a:highlight>
              </a:rPr>
              <a:t> </a:t>
            </a:r>
            <a:r>
              <a:rPr lang="da-DK" sz="1800" b="1" dirty="0" err="1">
                <a:solidFill>
                  <a:schemeClr val="bg1"/>
                </a:solidFill>
                <a:highlight>
                  <a:srgbClr val="86CBE3"/>
                </a:highlight>
              </a:rPr>
              <a:t>mot</a:t>
            </a:r>
            <a:r>
              <a:rPr lang="da-DK" sz="1800" b="1" dirty="0">
                <a:solidFill>
                  <a:schemeClr val="bg1"/>
                </a:solidFill>
                <a:highlight>
                  <a:srgbClr val="86CBE3"/>
                </a:highlight>
              </a:rPr>
              <a:t> til å snakke om økonomiske problemer er nøkkelen til å </a:t>
            </a:r>
            <a:r>
              <a:rPr lang="da-DK" sz="1800" b="1" dirty="0" err="1">
                <a:solidFill>
                  <a:schemeClr val="bg1"/>
                </a:solidFill>
                <a:highlight>
                  <a:srgbClr val="86CBE3"/>
                </a:highlight>
              </a:rPr>
              <a:t>bli</a:t>
            </a:r>
            <a:r>
              <a:rPr lang="da-DK" sz="1800" b="1" dirty="0">
                <a:solidFill>
                  <a:schemeClr val="bg1"/>
                </a:solidFill>
                <a:highlight>
                  <a:srgbClr val="86CBE3"/>
                </a:highlight>
              </a:rPr>
              <a:t> </a:t>
            </a:r>
            <a:r>
              <a:rPr lang="da-DK" sz="1800" b="1" dirty="0" err="1">
                <a:solidFill>
                  <a:schemeClr val="bg1"/>
                </a:solidFill>
                <a:highlight>
                  <a:srgbClr val="86CBE3"/>
                </a:highlight>
              </a:rPr>
              <a:t>gjeldsfri</a:t>
            </a:r>
            <a:r>
              <a:rPr lang="da-DK" sz="1800" b="1" dirty="0">
                <a:solidFill>
                  <a:schemeClr val="bg1"/>
                </a:solidFill>
                <a:highlight>
                  <a:srgbClr val="86CBE3"/>
                </a:highlight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800" b="1" dirty="0">
              <a:solidFill>
                <a:schemeClr val="bg1"/>
              </a:solidFill>
              <a:highlight>
                <a:srgbClr val="86CBE3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b="1" dirty="0" err="1">
                <a:solidFill>
                  <a:schemeClr val="bg1"/>
                </a:solidFill>
                <a:highlight>
                  <a:srgbClr val="86CBE3"/>
                </a:highlight>
                <a:cs typeface="Calibri"/>
              </a:rPr>
              <a:t>Snakk</a:t>
            </a:r>
            <a:r>
              <a:rPr lang="da-DK" sz="1800" b="1" dirty="0">
                <a:solidFill>
                  <a:schemeClr val="bg1"/>
                </a:solidFill>
                <a:highlight>
                  <a:srgbClr val="86CBE3"/>
                </a:highlight>
                <a:cs typeface="Calibri"/>
              </a:rPr>
              <a:t> med </a:t>
            </a:r>
            <a:r>
              <a:rPr lang="da-DK" sz="1800" b="1" dirty="0" err="1">
                <a:solidFill>
                  <a:schemeClr val="bg1"/>
                </a:solidFill>
                <a:highlight>
                  <a:srgbClr val="86CBE3"/>
                </a:highlight>
                <a:cs typeface="Calibri"/>
              </a:rPr>
              <a:t>inkassoselskapet</a:t>
            </a:r>
            <a:r>
              <a:rPr lang="da-DK" sz="1800" b="1" dirty="0">
                <a:solidFill>
                  <a:schemeClr val="bg1"/>
                </a:solidFill>
                <a:highlight>
                  <a:srgbClr val="86CBE3"/>
                </a:highlight>
                <a:cs typeface="Calibri"/>
              </a:rPr>
              <a:t> 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800" b="1" dirty="0">
              <a:solidFill>
                <a:schemeClr val="bg1"/>
              </a:solidFill>
              <a:highlight>
                <a:srgbClr val="86CBE3"/>
              </a:highlight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800" b="1" dirty="0" err="1">
                <a:solidFill>
                  <a:schemeClr val="bg1"/>
                </a:solidFill>
                <a:highlight>
                  <a:srgbClr val="86CBE3"/>
                </a:highlight>
              </a:rPr>
              <a:t>Unngå</a:t>
            </a:r>
            <a:r>
              <a:rPr lang="da-DK" sz="1800" b="1" dirty="0">
                <a:solidFill>
                  <a:schemeClr val="bg1"/>
                </a:solidFill>
                <a:highlight>
                  <a:srgbClr val="86CBE3"/>
                </a:highlight>
              </a:rPr>
              <a:t> inkassovarsel. </a:t>
            </a:r>
            <a:endParaRPr lang="da-DK" sz="1800" b="1" dirty="0">
              <a:solidFill>
                <a:schemeClr val="bg1"/>
              </a:solidFill>
              <a:highlight>
                <a:srgbClr val="86CBE3"/>
              </a:highlight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sv-SE" sz="1800" b="1" dirty="0">
              <a:solidFill>
                <a:schemeClr val="bg1"/>
              </a:solidFill>
              <a:highlight>
                <a:srgbClr val="86CBE3"/>
              </a:highlight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1893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937A219-C288-AF43-802F-83623EFA1834}"/>
              </a:ext>
            </a:extLst>
          </p:cNvPr>
          <p:cNvSpPr txBox="1"/>
          <p:nvPr/>
        </p:nvSpPr>
        <p:spPr>
          <a:xfrm>
            <a:off x="0" y="208673"/>
            <a:ext cx="8652510" cy="4460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4150"/>
            <a:endParaRPr lang="en-US" sz="3000" b="1" dirty="0">
              <a:solidFill>
                <a:srgbClr val="FE5000"/>
              </a:solidFill>
              <a:latin typeface="+mj-lt"/>
            </a:endParaRPr>
          </a:p>
          <a:p>
            <a:pPr marL="184150"/>
            <a:r>
              <a:rPr lang="sv-SE" sz="3000" dirty="0" err="1">
                <a:solidFill>
                  <a:srgbClr val="FE5000"/>
                </a:solidFill>
                <a:latin typeface="+mj-lt"/>
              </a:rPr>
              <a:t>Åtte</a:t>
            </a:r>
            <a:r>
              <a:rPr lang="sv-SE" sz="3000" dirty="0">
                <a:solidFill>
                  <a:srgbClr val="FE5000"/>
                </a:solidFill>
                <a:latin typeface="+mj-lt"/>
              </a:rPr>
              <a:t> tips for å </a:t>
            </a:r>
          </a:p>
          <a:p>
            <a:pPr marL="184150"/>
            <a:r>
              <a:rPr lang="sv-SE" sz="3000" dirty="0" err="1">
                <a:solidFill>
                  <a:srgbClr val="FE5000"/>
                </a:solidFill>
                <a:latin typeface="+mj-lt"/>
              </a:rPr>
              <a:t>unngå</a:t>
            </a:r>
            <a:r>
              <a:rPr lang="sv-SE" sz="3000" dirty="0">
                <a:solidFill>
                  <a:srgbClr val="FE5000"/>
                </a:solidFill>
                <a:latin typeface="+mj-lt"/>
              </a:rPr>
              <a:t> </a:t>
            </a:r>
            <a:r>
              <a:rPr lang="sv-SE" sz="3000" dirty="0" err="1">
                <a:solidFill>
                  <a:srgbClr val="FE5000"/>
                </a:solidFill>
                <a:latin typeface="+mj-lt"/>
              </a:rPr>
              <a:t>gjeldsspiralen</a:t>
            </a:r>
            <a:r>
              <a:rPr lang="sv-SE" sz="3000" dirty="0">
                <a:solidFill>
                  <a:srgbClr val="FE5000"/>
                </a:solidFill>
                <a:latin typeface="+mj-lt"/>
              </a:rPr>
              <a:t> </a:t>
            </a:r>
          </a:p>
          <a:p>
            <a:pPr marL="184150">
              <a:lnSpc>
                <a:spcPct val="150000"/>
              </a:lnSpc>
            </a:pPr>
            <a:endParaRPr lang="sv-SE" sz="1400" dirty="0">
              <a:solidFill>
                <a:srgbClr val="FE5000"/>
              </a:solidFill>
              <a:latin typeface="+mj-lt"/>
            </a:endParaRPr>
          </a:p>
          <a:p>
            <a:pPr marL="52705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300" dirty="0">
                <a:latin typeface="+mj-lt"/>
              </a:rPr>
              <a:t>Hold </a:t>
            </a:r>
            <a:r>
              <a:rPr lang="da-DK" sz="1300" dirty="0" err="1">
                <a:latin typeface="+mj-lt"/>
              </a:rPr>
              <a:t>oversikt</a:t>
            </a:r>
            <a:r>
              <a:rPr lang="da-DK" sz="1300" dirty="0">
                <a:latin typeface="+mj-lt"/>
              </a:rPr>
              <a:t> over pengene dine og hvor </a:t>
            </a:r>
            <a:r>
              <a:rPr lang="da-DK" sz="1300" dirty="0" err="1">
                <a:latin typeface="+mj-lt"/>
              </a:rPr>
              <a:t>mye</a:t>
            </a:r>
            <a:r>
              <a:rPr lang="da-DK" sz="1300" dirty="0">
                <a:latin typeface="+mj-lt"/>
              </a:rPr>
              <a:t> du har råd til å handle for.</a:t>
            </a:r>
          </a:p>
          <a:p>
            <a:pPr marL="52705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300" dirty="0">
                <a:latin typeface="+mj-lt"/>
              </a:rPr>
              <a:t>Lag et </a:t>
            </a:r>
            <a:r>
              <a:rPr lang="da-DK" sz="1300" dirty="0" err="1">
                <a:latin typeface="+mj-lt"/>
              </a:rPr>
              <a:t>budsjett</a:t>
            </a:r>
            <a:r>
              <a:rPr lang="da-DK" sz="1300" dirty="0">
                <a:latin typeface="+mj-lt"/>
              </a:rPr>
              <a:t> og hold </a:t>
            </a:r>
            <a:r>
              <a:rPr lang="da-DK" sz="1300" dirty="0" err="1">
                <a:latin typeface="+mj-lt"/>
              </a:rPr>
              <a:t>deg</a:t>
            </a:r>
            <a:r>
              <a:rPr lang="da-DK" sz="1300" dirty="0">
                <a:latin typeface="+mj-lt"/>
              </a:rPr>
              <a:t> til det.</a:t>
            </a:r>
          </a:p>
          <a:p>
            <a:pPr marL="52705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300" dirty="0">
                <a:latin typeface="+mj-lt"/>
              </a:rPr>
              <a:t>Vent 24 timer før du </a:t>
            </a:r>
            <a:r>
              <a:rPr lang="da-DK" sz="1300" dirty="0" err="1">
                <a:latin typeface="+mj-lt"/>
              </a:rPr>
              <a:t>kjøper</a:t>
            </a:r>
            <a:r>
              <a:rPr lang="da-DK" sz="1300" dirty="0">
                <a:latin typeface="+mj-lt"/>
              </a:rPr>
              <a:t> </a:t>
            </a:r>
            <a:r>
              <a:rPr lang="da-DK" sz="1300" dirty="0" err="1">
                <a:latin typeface="+mj-lt"/>
              </a:rPr>
              <a:t>noe</a:t>
            </a:r>
            <a:r>
              <a:rPr lang="da-DK" sz="1300" dirty="0">
                <a:latin typeface="+mj-lt"/>
              </a:rPr>
              <a:t>. </a:t>
            </a:r>
            <a:r>
              <a:rPr lang="da-DK" sz="1300" dirty="0" err="1">
                <a:latin typeface="+mj-lt"/>
              </a:rPr>
              <a:t>Unngå</a:t>
            </a:r>
            <a:r>
              <a:rPr lang="da-DK" sz="1300" dirty="0">
                <a:latin typeface="+mj-lt"/>
              </a:rPr>
              <a:t> </a:t>
            </a:r>
            <a:r>
              <a:rPr lang="da-DK" sz="1300" dirty="0" err="1">
                <a:latin typeface="+mj-lt"/>
              </a:rPr>
              <a:t>impulskjøp</a:t>
            </a:r>
            <a:r>
              <a:rPr lang="da-DK" sz="1300" dirty="0">
                <a:latin typeface="+mj-lt"/>
              </a:rPr>
              <a:t>.</a:t>
            </a:r>
          </a:p>
          <a:p>
            <a:pPr marL="52705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300" dirty="0">
                <a:latin typeface="+mj-lt"/>
              </a:rPr>
              <a:t>Betal med en gang – ikke </a:t>
            </a:r>
            <a:r>
              <a:rPr lang="da-DK" sz="1300" dirty="0" err="1">
                <a:latin typeface="+mj-lt"/>
              </a:rPr>
              <a:t>utsett</a:t>
            </a:r>
            <a:r>
              <a:rPr lang="da-DK" sz="1300" dirty="0">
                <a:latin typeface="+mj-lt"/>
              </a:rPr>
              <a:t> betalingen.</a:t>
            </a:r>
          </a:p>
          <a:p>
            <a:pPr marL="52705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300" dirty="0" err="1">
                <a:latin typeface="+mj-lt"/>
              </a:rPr>
              <a:t>Unngå</a:t>
            </a:r>
            <a:r>
              <a:rPr lang="da-DK" sz="1300" dirty="0">
                <a:latin typeface="+mj-lt"/>
              </a:rPr>
              <a:t> å låne </a:t>
            </a:r>
            <a:r>
              <a:rPr lang="da-DK" sz="1300" dirty="0" err="1">
                <a:latin typeface="+mj-lt"/>
              </a:rPr>
              <a:t>penger</a:t>
            </a:r>
            <a:r>
              <a:rPr lang="da-DK" sz="1300" dirty="0">
                <a:latin typeface="+mj-lt"/>
              </a:rPr>
              <a:t> til </a:t>
            </a:r>
            <a:r>
              <a:rPr lang="da-DK" sz="1300" dirty="0" err="1">
                <a:latin typeface="+mj-lt"/>
              </a:rPr>
              <a:t>forbruk</a:t>
            </a:r>
            <a:r>
              <a:rPr lang="da-DK" sz="1300" dirty="0">
                <a:latin typeface="+mj-lt"/>
              </a:rPr>
              <a:t>.</a:t>
            </a:r>
          </a:p>
          <a:p>
            <a:pPr marL="52705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300" dirty="0" err="1">
                <a:latin typeface="+mj-lt"/>
              </a:rPr>
              <a:t>Unngå</a:t>
            </a:r>
            <a:r>
              <a:rPr lang="da-DK" sz="1300" dirty="0">
                <a:latin typeface="+mj-lt"/>
              </a:rPr>
              <a:t> </a:t>
            </a:r>
            <a:r>
              <a:rPr lang="da-DK" sz="1300" dirty="0" err="1">
                <a:latin typeface="+mj-lt"/>
              </a:rPr>
              <a:t>bruk</a:t>
            </a:r>
            <a:r>
              <a:rPr lang="da-DK" sz="1300" dirty="0">
                <a:latin typeface="+mj-lt"/>
              </a:rPr>
              <a:t> av </a:t>
            </a:r>
            <a:r>
              <a:rPr lang="da-DK" sz="1300" dirty="0" err="1">
                <a:latin typeface="+mj-lt"/>
              </a:rPr>
              <a:t>kredittkort</a:t>
            </a:r>
            <a:r>
              <a:rPr lang="da-DK" sz="1300" dirty="0">
                <a:latin typeface="+mj-lt"/>
              </a:rPr>
              <a:t>.</a:t>
            </a:r>
          </a:p>
          <a:p>
            <a:pPr marL="52705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300" dirty="0">
                <a:latin typeface="+mj-lt"/>
              </a:rPr>
              <a:t>Hvis du må låne </a:t>
            </a:r>
            <a:r>
              <a:rPr lang="da-DK" sz="1300" dirty="0" err="1">
                <a:latin typeface="+mj-lt"/>
              </a:rPr>
              <a:t>penger</a:t>
            </a:r>
            <a:r>
              <a:rPr lang="da-DK" sz="1300" dirty="0">
                <a:latin typeface="+mj-lt"/>
              </a:rPr>
              <a:t>; </a:t>
            </a:r>
            <a:r>
              <a:rPr lang="da-DK" sz="1300" dirty="0" err="1">
                <a:latin typeface="+mj-lt"/>
              </a:rPr>
              <a:t>vit</a:t>
            </a:r>
            <a:r>
              <a:rPr lang="da-DK" sz="1300" dirty="0">
                <a:latin typeface="+mj-lt"/>
              </a:rPr>
              <a:t> </a:t>
            </a:r>
            <a:r>
              <a:rPr lang="da-DK" sz="1300" dirty="0" err="1">
                <a:latin typeface="+mj-lt"/>
              </a:rPr>
              <a:t>hva</a:t>
            </a:r>
            <a:r>
              <a:rPr lang="da-DK" sz="1300" dirty="0">
                <a:latin typeface="+mj-lt"/>
              </a:rPr>
              <a:t> du betaler i rente og </a:t>
            </a:r>
            <a:r>
              <a:rPr lang="da-DK" sz="1300" dirty="0" err="1">
                <a:latin typeface="+mj-lt"/>
              </a:rPr>
              <a:t>hva</a:t>
            </a:r>
            <a:r>
              <a:rPr lang="da-DK" sz="1300" dirty="0">
                <a:latin typeface="+mj-lt"/>
              </a:rPr>
              <a:t> vilkårene er.</a:t>
            </a:r>
          </a:p>
          <a:p>
            <a:pPr marL="527050" indent="-342900">
              <a:lnSpc>
                <a:spcPct val="150000"/>
              </a:lnSpc>
              <a:buFont typeface="+mj-lt"/>
              <a:buAutoNum type="arabicPeriod"/>
            </a:pPr>
            <a:r>
              <a:rPr lang="da-DK" sz="1300" dirty="0">
                <a:latin typeface="+mj-lt"/>
              </a:rPr>
              <a:t>Hvis du har problemer med å betale </a:t>
            </a:r>
            <a:r>
              <a:rPr lang="da-DK" sz="1300" dirty="0" err="1">
                <a:latin typeface="+mj-lt"/>
              </a:rPr>
              <a:t>tilbake</a:t>
            </a:r>
            <a:r>
              <a:rPr lang="da-DK" sz="1300" dirty="0">
                <a:latin typeface="+mj-lt"/>
              </a:rPr>
              <a:t> lån – </a:t>
            </a:r>
            <a:r>
              <a:rPr lang="da-DK" sz="1300" dirty="0" err="1">
                <a:latin typeface="+mj-lt"/>
              </a:rPr>
              <a:t>snakk</a:t>
            </a:r>
            <a:r>
              <a:rPr lang="da-DK" sz="1300" dirty="0">
                <a:latin typeface="+mj-lt"/>
              </a:rPr>
              <a:t> med </a:t>
            </a:r>
            <a:r>
              <a:rPr lang="da-DK" sz="1300" dirty="0" err="1">
                <a:latin typeface="+mj-lt"/>
              </a:rPr>
              <a:t>noen</a:t>
            </a:r>
            <a:r>
              <a:rPr lang="da-DK" sz="1300" dirty="0">
                <a:latin typeface="+mj-lt"/>
              </a:rPr>
              <a:t>. Og </a:t>
            </a:r>
            <a:r>
              <a:rPr lang="da-DK" sz="1300" dirty="0" err="1">
                <a:latin typeface="+mj-lt"/>
              </a:rPr>
              <a:t>snakk</a:t>
            </a:r>
            <a:r>
              <a:rPr lang="da-DK" sz="1300" dirty="0">
                <a:latin typeface="+mj-lt"/>
              </a:rPr>
              <a:t> med </a:t>
            </a:r>
            <a:r>
              <a:rPr lang="da-DK" sz="1300" dirty="0" err="1">
                <a:latin typeface="+mj-lt"/>
              </a:rPr>
              <a:t>inkassobyråene</a:t>
            </a:r>
            <a:r>
              <a:rPr lang="da-DK" sz="1300" dirty="0">
                <a:latin typeface="+mj-lt"/>
              </a:rPr>
              <a:t> dersom lånet </a:t>
            </a:r>
            <a:r>
              <a:rPr lang="da-DK" sz="1300" dirty="0" err="1">
                <a:latin typeface="+mj-lt"/>
              </a:rPr>
              <a:t>ditt</a:t>
            </a:r>
            <a:r>
              <a:rPr lang="da-DK" sz="1300" dirty="0">
                <a:latin typeface="+mj-lt"/>
              </a:rPr>
              <a:t> </a:t>
            </a:r>
            <a:r>
              <a:rPr lang="da-DK" sz="1300" dirty="0" err="1">
                <a:latin typeface="+mj-lt"/>
              </a:rPr>
              <a:t>blir</a:t>
            </a:r>
            <a:r>
              <a:rPr lang="da-DK" sz="1300" dirty="0">
                <a:latin typeface="+mj-lt"/>
              </a:rPr>
              <a:t> sendt til inkasso. </a:t>
            </a:r>
            <a:endParaRPr lang="en-US" sz="2600" dirty="0">
              <a:solidFill>
                <a:srgbClr val="FE5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78076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9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0617DF3-983B-FC40-A658-3F3302C92886}"/>
              </a:ext>
            </a:extLst>
          </p:cNvPr>
          <p:cNvSpPr txBox="1"/>
          <p:nvPr/>
        </p:nvSpPr>
        <p:spPr>
          <a:xfrm>
            <a:off x="0" y="1740753"/>
            <a:ext cx="54472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75" algn="ctr"/>
            <a:r>
              <a:rPr lang="en-US" sz="4400" dirty="0">
                <a:solidFill>
                  <a:srgbClr val="FE5000"/>
                </a:solidFill>
                <a:latin typeface="+mj-lt"/>
              </a:rPr>
              <a:t>FILM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96F333A-802E-4CBC-8ABA-2202A8B88988}"/>
              </a:ext>
            </a:extLst>
          </p:cNvPr>
          <p:cNvSpPr/>
          <p:nvPr/>
        </p:nvSpPr>
        <p:spPr>
          <a:xfrm>
            <a:off x="476212" y="2110085"/>
            <a:ext cx="819160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Må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byttes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til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norsk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film</a:t>
            </a:r>
          </a:p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5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når</a:t>
            </a:r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den er </a:t>
            </a:r>
            <a:r>
              <a:rPr lang="en-US" sz="54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klar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Lowell Norge - Snakk om økonomi">
            <a:hlinkClick r:id="" action="ppaction://media"/>
            <a:extLst>
              <a:ext uri="{FF2B5EF4-FFF2-40B4-BE49-F238E27FC236}">
                <a16:creationId xmlns:a16="http://schemas.microsoft.com/office/drawing/2014/main" id="{029A293B-BEF6-4696-8774-BFA776288C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" y="0"/>
            <a:ext cx="9144000" cy="5238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34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D5B39E7-7476-8F4A-A2AC-18960EEE69F7}"/>
              </a:ext>
            </a:extLst>
          </p:cNvPr>
          <p:cNvSpPr txBox="1"/>
          <p:nvPr/>
        </p:nvSpPr>
        <p:spPr>
          <a:xfrm>
            <a:off x="154112" y="143489"/>
            <a:ext cx="53068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E5000"/>
                </a:solidFill>
                <a:latin typeface="+mj-lt"/>
              </a:rPr>
              <a:t>Lag et </a:t>
            </a:r>
            <a:r>
              <a:rPr lang="en-US" sz="3000" dirty="0" err="1">
                <a:solidFill>
                  <a:srgbClr val="FE5000"/>
                </a:solidFill>
                <a:latin typeface="+mj-lt"/>
              </a:rPr>
              <a:t>månedlig</a:t>
            </a:r>
            <a:r>
              <a:rPr lang="en-US" sz="3000" dirty="0">
                <a:solidFill>
                  <a:srgbClr val="FE5000"/>
                </a:solidFill>
                <a:latin typeface="+mj-lt"/>
              </a:rPr>
              <a:t> </a:t>
            </a:r>
            <a:r>
              <a:rPr lang="en-US" sz="3000" dirty="0" err="1">
                <a:solidFill>
                  <a:srgbClr val="FE5000"/>
                </a:solidFill>
                <a:latin typeface="+mj-lt"/>
              </a:rPr>
              <a:t>budsjett</a:t>
            </a:r>
            <a:endParaRPr lang="en-US" sz="3000" dirty="0">
              <a:solidFill>
                <a:srgbClr val="FE500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C6DD78-9FBA-FF49-B241-C098DE1C93CA}"/>
              </a:ext>
            </a:extLst>
          </p:cNvPr>
          <p:cNvSpPr txBox="1"/>
          <p:nvPr/>
        </p:nvSpPr>
        <p:spPr>
          <a:xfrm>
            <a:off x="0" y="697487"/>
            <a:ext cx="5740400" cy="461664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84150">
              <a:lnSpc>
                <a:spcPct val="150000"/>
              </a:lnSpc>
            </a:pPr>
            <a:endParaRPr lang="en-US" sz="2000" dirty="0">
              <a:solidFill>
                <a:srgbClr val="434A4F"/>
              </a:solidFill>
              <a:latin typeface="+mj-lt"/>
              <a:ea typeface="Verdan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300" b="1" dirty="0" err="1"/>
              <a:t>Hva</a:t>
            </a:r>
            <a:r>
              <a:rPr lang="da-DK" sz="1300" b="1" dirty="0"/>
              <a:t> er </a:t>
            </a:r>
            <a:r>
              <a:rPr lang="da-DK" sz="1300" b="1" dirty="0" err="1"/>
              <a:t>inntekten</a:t>
            </a:r>
            <a:r>
              <a:rPr lang="da-DK" sz="1300" b="1" dirty="0"/>
              <a:t> din per måned? </a:t>
            </a:r>
            <a:br>
              <a:rPr lang="da-DK" sz="1300" dirty="0"/>
            </a:br>
            <a:r>
              <a:rPr lang="da-DK" sz="1300" dirty="0"/>
              <a:t>- Du får </a:t>
            </a:r>
            <a:r>
              <a:rPr lang="da-DK" sz="1300" dirty="0" err="1"/>
              <a:t>kanskje</a:t>
            </a:r>
            <a:r>
              <a:rPr lang="da-DK" sz="1300" dirty="0"/>
              <a:t> </a:t>
            </a:r>
            <a:r>
              <a:rPr lang="da-DK" sz="1300" dirty="0" err="1"/>
              <a:t>lønn</a:t>
            </a:r>
            <a:r>
              <a:rPr lang="da-DK" sz="1300" dirty="0"/>
              <a:t>, </a:t>
            </a:r>
            <a:r>
              <a:rPr lang="da-DK" sz="1300" dirty="0" err="1"/>
              <a:t>lommepenger</a:t>
            </a:r>
            <a:r>
              <a:rPr lang="da-DK" sz="1300" dirty="0"/>
              <a:t> eller </a:t>
            </a:r>
            <a:r>
              <a:rPr lang="da-DK" sz="1300" dirty="0" err="1"/>
              <a:t>stipend</a:t>
            </a:r>
            <a:r>
              <a:rPr lang="da-DK" sz="1300" dirty="0"/>
              <a:t>. Eller </a:t>
            </a:r>
            <a:r>
              <a:rPr lang="da-DK" sz="1300" dirty="0" err="1"/>
              <a:t>ber</a:t>
            </a:r>
            <a:r>
              <a:rPr lang="da-DK" sz="1300" dirty="0"/>
              <a:t> du </a:t>
            </a:r>
            <a:r>
              <a:rPr lang="da-DK" sz="1300" dirty="0" err="1"/>
              <a:t>foreldrene</a:t>
            </a:r>
            <a:r>
              <a:rPr lang="da-DK" sz="1300" dirty="0"/>
              <a:t> dine overføre/</a:t>
            </a:r>
            <a:r>
              <a:rPr lang="da-DK" sz="1300" dirty="0" err="1"/>
              <a:t>vippse</a:t>
            </a:r>
            <a:r>
              <a:rPr lang="da-DK" sz="1300" dirty="0"/>
              <a:t> </a:t>
            </a:r>
            <a:r>
              <a:rPr lang="da-DK" sz="1300" dirty="0" err="1"/>
              <a:t>penger</a:t>
            </a:r>
            <a:r>
              <a:rPr lang="da-DK" sz="1300" dirty="0"/>
              <a:t> flere ganger i måneden?</a:t>
            </a:r>
            <a:br>
              <a:rPr lang="da-DK" sz="1300" dirty="0"/>
            </a:br>
            <a:endParaRPr lang="da-DK" sz="1300" b="1" dirty="0">
              <a:ea typeface="Verdana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300" b="1" dirty="0" err="1"/>
              <a:t>Hva</a:t>
            </a:r>
            <a:r>
              <a:rPr lang="da-DK" sz="1300" b="1" dirty="0"/>
              <a:t> </a:t>
            </a:r>
            <a:r>
              <a:rPr lang="da-DK" sz="1300" b="1" dirty="0" err="1"/>
              <a:t>bruker</a:t>
            </a:r>
            <a:r>
              <a:rPr lang="da-DK" sz="1300" b="1" dirty="0"/>
              <a:t> du pengene dine på? </a:t>
            </a:r>
            <a:br>
              <a:rPr lang="da-DK" sz="1300" dirty="0"/>
            </a:br>
            <a:r>
              <a:rPr lang="da-DK" sz="1300" dirty="0"/>
              <a:t>- Eksempler på </a:t>
            </a:r>
            <a:r>
              <a:rPr lang="da-DK" sz="1300" dirty="0" err="1"/>
              <a:t>utgifter</a:t>
            </a:r>
            <a:r>
              <a:rPr lang="da-DK" sz="1300" dirty="0"/>
              <a:t> kan være mobilabonnement, </a:t>
            </a:r>
            <a:r>
              <a:rPr lang="da-DK" sz="1300" dirty="0" err="1"/>
              <a:t>klær</a:t>
            </a:r>
            <a:r>
              <a:rPr lang="da-DK" sz="1300" dirty="0"/>
              <a:t>, frisør, </a:t>
            </a:r>
            <a:r>
              <a:rPr lang="da-DK" sz="1300" dirty="0" err="1"/>
              <a:t>byturer</a:t>
            </a:r>
            <a:r>
              <a:rPr lang="da-DK" sz="1300" dirty="0"/>
              <a:t> og </a:t>
            </a:r>
            <a:r>
              <a:rPr lang="da-DK" sz="1300" dirty="0" err="1"/>
              <a:t>kafébesøk</a:t>
            </a:r>
            <a:r>
              <a:rPr lang="da-DK" sz="1300" dirty="0"/>
              <a:t>. </a:t>
            </a:r>
            <a:br>
              <a:rPr lang="da-DK" sz="1300" dirty="0"/>
            </a:br>
            <a:r>
              <a:rPr lang="da-DK" sz="1300" dirty="0"/>
              <a:t>- Se på </a:t>
            </a:r>
            <a:r>
              <a:rPr lang="da-DK" sz="1300" dirty="0" err="1"/>
              <a:t>kontoutskriften</a:t>
            </a:r>
            <a:r>
              <a:rPr lang="da-DK" sz="1300" dirty="0"/>
              <a:t> og se </a:t>
            </a:r>
            <a:r>
              <a:rPr lang="da-DK" sz="1300" dirty="0" err="1"/>
              <a:t>hva</a:t>
            </a:r>
            <a:r>
              <a:rPr lang="da-DK" sz="1300" dirty="0"/>
              <a:t> du har </a:t>
            </a:r>
            <a:r>
              <a:rPr lang="da-DK" sz="1300" dirty="0" err="1"/>
              <a:t>brukt</a:t>
            </a:r>
            <a:r>
              <a:rPr lang="da-DK" sz="1300" dirty="0"/>
              <a:t> </a:t>
            </a:r>
            <a:r>
              <a:rPr lang="da-DK" sz="1300" dirty="0" err="1"/>
              <a:t>penger</a:t>
            </a:r>
            <a:r>
              <a:rPr lang="da-DK" sz="1300" dirty="0"/>
              <a:t> på den </a:t>
            </a:r>
            <a:r>
              <a:rPr lang="da-DK" sz="1300" dirty="0" err="1"/>
              <a:t>siste</a:t>
            </a:r>
            <a:r>
              <a:rPr lang="da-DK" sz="1300" dirty="0"/>
              <a:t> måneden.</a:t>
            </a:r>
            <a:br>
              <a:rPr lang="da-DK" sz="1300" dirty="0"/>
            </a:br>
            <a:endParaRPr lang="da-DK" sz="1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300" b="1" dirty="0"/>
              <a:t>Er </a:t>
            </a:r>
            <a:r>
              <a:rPr lang="da-DK" sz="1300" b="1" dirty="0" err="1"/>
              <a:t>inntektene</a:t>
            </a:r>
            <a:r>
              <a:rPr lang="da-DK" sz="1300" b="1" dirty="0"/>
              <a:t> nok til å </a:t>
            </a:r>
            <a:r>
              <a:rPr lang="da-DK" sz="1300" b="1" dirty="0" err="1"/>
              <a:t>dekke</a:t>
            </a:r>
            <a:r>
              <a:rPr lang="da-DK" sz="1300" b="1" dirty="0"/>
              <a:t> </a:t>
            </a:r>
            <a:r>
              <a:rPr lang="da-DK" sz="1300" b="1" dirty="0" err="1"/>
              <a:t>utgiftene</a:t>
            </a:r>
            <a:r>
              <a:rPr lang="da-DK" sz="1300" b="1" dirty="0"/>
              <a:t>?</a:t>
            </a:r>
            <a:r>
              <a:rPr lang="da-DK" sz="1300" dirty="0"/>
              <a:t> </a:t>
            </a:r>
            <a:br>
              <a:rPr lang="da-DK" sz="1300" dirty="0"/>
            </a:br>
            <a:r>
              <a:rPr lang="da-DK" sz="1300" dirty="0"/>
              <a:t>- Vil du </a:t>
            </a:r>
            <a:r>
              <a:rPr lang="da-DK" sz="1300" dirty="0" err="1"/>
              <a:t>gjøre</a:t>
            </a:r>
            <a:r>
              <a:rPr lang="da-DK" sz="1300" dirty="0"/>
              <a:t> </a:t>
            </a:r>
            <a:r>
              <a:rPr lang="da-DK" sz="1300" dirty="0" err="1"/>
              <a:t>noen</a:t>
            </a:r>
            <a:r>
              <a:rPr lang="da-DK" sz="1300" dirty="0"/>
              <a:t> </a:t>
            </a:r>
            <a:r>
              <a:rPr lang="da-DK" sz="1300" dirty="0" err="1"/>
              <a:t>endringer</a:t>
            </a:r>
            <a:r>
              <a:rPr lang="da-DK" sz="1300" dirty="0"/>
              <a:t>? </a:t>
            </a:r>
            <a:br>
              <a:rPr lang="da-DK" sz="1300" dirty="0"/>
            </a:br>
            <a:r>
              <a:rPr lang="da-DK" sz="1300" dirty="0"/>
              <a:t>- Kan du spare </a:t>
            </a:r>
            <a:r>
              <a:rPr lang="da-DK" sz="1300" dirty="0" err="1"/>
              <a:t>litt</a:t>
            </a:r>
            <a:r>
              <a:rPr lang="da-DK" sz="1300" dirty="0"/>
              <a:t> </a:t>
            </a:r>
            <a:r>
              <a:rPr lang="da-DK" sz="1300" dirty="0" err="1"/>
              <a:t>penger</a:t>
            </a:r>
            <a:r>
              <a:rPr lang="da-DK" sz="1300" dirty="0"/>
              <a:t> hver måned til større </a:t>
            </a:r>
            <a:r>
              <a:rPr lang="da-DK" sz="1300" dirty="0" err="1"/>
              <a:t>innkjøp</a:t>
            </a:r>
            <a:r>
              <a:rPr lang="da-DK" sz="1300" dirty="0"/>
              <a:t> eller uventede </a:t>
            </a:r>
            <a:r>
              <a:rPr lang="da-DK" sz="1300" dirty="0" err="1"/>
              <a:t>utgifter</a:t>
            </a:r>
            <a:r>
              <a:rPr lang="da-DK" sz="1300" dirty="0"/>
              <a:t>?</a:t>
            </a:r>
            <a:br>
              <a:rPr lang="da-DK" sz="1300" dirty="0"/>
            </a:br>
            <a:endParaRPr lang="sv-SE" sz="1300" dirty="0"/>
          </a:p>
          <a:p>
            <a:pPr marL="285750" indent="-285750">
              <a:buFont typeface="Wingdings" pitchFamily="2" charset="2"/>
              <a:buChar char="Ø"/>
            </a:pPr>
            <a:endParaRPr lang="sv-SE" sz="1800" dirty="0">
              <a:solidFill>
                <a:srgbClr val="72787C"/>
              </a:solidFill>
            </a:endParaRPr>
          </a:p>
          <a:p>
            <a:endParaRPr lang="en-US" sz="1800" dirty="0">
              <a:solidFill>
                <a:srgbClr val="72787C"/>
              </a:solidFill>
            </a:endParaRPr>
          </a:p>
          <a:p>
            <a:pPr marL="184150"/>
            <a:endParaRPr lang="en-US" sz="2000" dirty="0">
              <a:solidFill>
                <a:srgbClr val="72787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667387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 1">
            <a:extLst>
              <a:ext uri="{FF2B5EF4-FFF2-40B4-BE49-F238E27FC236}">
                <a16:creationId xmlns:a16="http://schemas.microsoft.com/office/drawing/2014/main" id="{903738FB-726B-CBDC-3356-E740A610316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7652224"/>
              </p:ext>
            </p:extLst>
          </p:nvPr>
        </p:nvGraphicFramePr>
        <p:xfrm>
          <a:off x="1442434" y="1017431"/>
          <a:ext cx="6006751" cy="28981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690656">
                  <a:extLst>
                    <a:ext uri="{9D8B030D-6E8A-4147-A177-3AD203B41FA5}">
                      <a16:colId xmlns:a16="http://schemas.microsoft.com/office/drawing/2014/main" val="176110107"/>
                    </a:ext>
                  </a:extLst>
                </a:gridCol>
                <a:gridCol w="1438275">
                  <a:extLst>
                    <a:ext uri="{9D8B030D-6E8A-4147-A177-3AD203B41FA5}">
                      <a16:colId xmlns:a16="http://schemas.microsoft.com/office/drawing/2014/main" val="385049409"/>
                    </a:ext>
                  </a:extLst>
                </a:gridCol>
                <a:gridCol w="1566199">
                  <a:extLst>
                    <a:ext uri="{9D8B030D-6E8A-4147-A177-3AD203B41FA5}">
                      <a16:colId xmlns:a16="http://schemas.microsoft.com/office/drawing/2014/main" val="3628218209"/>
                    </a:ext>
                  </a:extLst>
                </a:gridCol>
                <a:gridCol w="1311621">
                  <a:extLst>
                    <a:ext uri="{9D8B030D-6E8A-4147-A177-3AD203B41FA5}">
                      <a16:colId xmlns:a16="http://schemas.microsoft.com/office/drawing/2014/main" val="2761938745"/>
                    </a:ext>
                  </a:extLst>
                </a:gridCol>
              </a:tblGrid>
              <a:tr h="579628"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INNTEKT</a:t>
                      </a:r>
                    </a:p>
                    <a:p>
                      <a:r>
                        <a:rPr lang="sv-SE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sv-SE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sv-SE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UTGIFTER</a:t>
                      </a:r>
                      <a:endParaRPr lang="sv-SE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sv-SE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6052375"/>
                  </a:ext>
                </a:extLst>
              </a:tr>
              <a:tr h="289814">
                <a:tc>
                  <a:txBody>
                    <a:bodyPr/>
                    <a:lstStyle/>
                    <a:p>
                      <a:r>
                        <a:rPr lang="da-DK" sz="1200" b="0" noProof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Lommepenger</a:t>
                      </a:r>
                      <a:endParaRPr lang="da-DK" sz="1200" b="0" noProof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200" noProof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da-DK" sz="1200" noProof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200" noProof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Husleie</a:t>
                      </a:r>
                      <a:endParaRPr lang="da-DK" sz="1200" noProof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sv-SE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1244104"/>
                  </a:ext>
                </a:extLst>
              </a:tr>
              <a:tr h="289814">
                <a:tc>
                  <a:txBody>
                    <a:bodyPr/>
                    <a:lstStyle/>
                    <a:p>
                      <a:r>
                        <a:rPr lang="da-DK" sz="1200" b="0" noProof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Stipend</a:t>
                      </a:r>
                      <a:endParaRPr lang="da-DK" sz="1200" b="0" noProof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200" noProof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da-DK" sz="1200" noProof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200" noProof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Kafébesøk</a:t>
                      </a:r>
                      <a:r>
                        <a:rPr lang="da-DK" sz="1200" noProof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lang="da-DK" sz="1200" noProof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byturer</a:t>
                      </a:r>
                      <a:endParaRPr lang="da-DK" sz="1200" noProof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sv-SE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8730005"/>
                  </a:ext>
                </a:extLst>
              </a:tr>
              <a:tr h="289814">
                <a:tc>
                  <a:txBody>
                    <a:bodyPr/>
                    <a:lstStyle/>
                    <a:p>
                      <a:r>
                        <a:rPr lang="da-DK" sz="1200" b="0" noProof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Lønn</a:t>
                      </a:r>
                      <a:endParaRPr lang="da-DK" sz="1200" b="0" noProof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200" noProof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da-DK" sz="1200" noProof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200" noProof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Mobilabonnement</a:t>
                      </a:r>
                      <a:endParaRPr lang="da-DK" sz="1200" noProof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sv-SE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3561872"/>
                  </a:ext>
                </a:extLst>
              </a:tr>
              <a:tr h="289814">
                <a:tc>
                  <a:txBody>
                    <a:bodyPr/>
                    <a:lstStyle/>
                    <a:p>
                      <a:r>
                        <a:rPr lang="da-DK" sz="1200" noProof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da-DK" sz="1200" noProof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200" noProof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da-DK" sz="1200" noProof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200" noProof="0" dirty="0" err="1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Klær</a:t>
                      </a:r>
                      <a:endParaRPr lang="da-DK" sz="1200" noProof="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sv-SE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4824314"/>
                  </a:ext>
                </a:extLst>
              </a:tr>
              <a:tr h="289814">
                <a:tc>
                  <a:txBody>
                    <a:bodyPr/>
                    <a:lstStyle/>
                    <a:p>
                      <a:r>
                        <a:rPr lang="da-DK" sz="1200" noProof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da-DK" sz="1200" noProof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200" noProof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da-DK" sz="1200" noProof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200" noProof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Frisør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sv-SE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3295304"/>
                  </a:ext>
                </a:extLst>
              </a:tr>
              <a:tr h="289814">
                <a:tc>
                  <a:txBody>
                    <a:bodyPr/>
                    <a:lstStyle/>
                    <a:p>
                      <a:r>
                        <a:rPr lang="da-DK" sz="1200" noProof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da-DK" sz="1200" noProof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200" noProof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da-DK" sz="1200" noProof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200" noProof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Snus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sv-SE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2927999"/>
                  </a:ext>
                </a:extLst>
              </a:tr>
              <a:tr h="289814">
                <a:tc>
                  <a:txBody>
                    <a:bodyPr/>
                    <a:lstStyle/>
                    <a:p>
                      <a:r>
                        <a:rPr lang="da-DK" sz="1200" noProof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da-DK" sz="1200" noProof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200" noProof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da-DK" sz="1200" noProof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da-DK" sz="1200" noProof="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Spotify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sv-SE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2118642"/>
                  </a:ext>
                </a:extLst>
              </a:tr>
              <a:tr h="289814"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TOTAL</a:t>
                      </a:r>
                      <a:endParaRPr lang="sv-SE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sv-SE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b="1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TOTAL</a:t>
                      </a:r>
                      <a:endParaRPr lang="sv-SE" sz="1200" b="1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sv-SE" sz="1200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+mn-lt"/>
                        </a:rPr>
                        <a:t> </a:t>
                      </a:r>
                      <a:endParaRPr lang="sv-SE" sz="1200" dirty="0">
                        <a:solidFill>
                          <a:schemeClr val="tx1">
                            <a:lumMod val="50000"/>
                          </a:schemeClr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71906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99589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objekt 7" descr="En bild som visar person&#10;&#10;Automatiskt genererad beskrivning">
            <a:extLst>
              <a:ext uri="{FF2B5EF4-FFF2-40B4-BE49-F238E27FC236}">
                <a16:creationId xmlns:a16="http://schemas.microsoft.com/office/drawing/2014/main" id="{4F34CAFF-A86C-6739-DD30-549B60AC33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textruta 3">
            <a:extLst>
              <a:ext uri="{FF2B5EF4-FFF2-40B4-BE49-F238E27FC236}">
                <a16:creationId xmlns:a16="http://schemas.microsoft.com/office/drawing/2014/main" id="{0DAF8782-AE88-EA1B-7821-BF22FD13F00C}"/>
              </a:ext>
            </a:extLst>
          </p:cNvPr>
          <p:cNvSpPr txBox="1"/>
          <p:nvPr/>
        </p:nvSpPr>
        <p:spPr>
          <a:xfrm>
            <a:off x="1235676" y="1544062"/>
            <a:ext cx="761176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2800" b="1" dirty="0">
                <a:solidFill>
                  <a:schemeClr val="bg1"/>
                </a:solidFill>
                <a:highlight>
                  <a:srgbClr val="86CBE3"/>
                </a:highlight>
              </a:rPr>
              <a:t>Det finnes flere gode apper som kan </a:t>
            </a:r>
            <a:r>
              <a:rPr lang="da-DK" sz="2800" b="1" dirty="0" err="1">
                <a:solidFill>
                  <a:schemeClr val="bg1"/>
                </a:solidFill>
                <a:highlight>
                  <a:srgbClr val="86CBE3"/>
                </a:highlight>
              </a:rPr>
              <a:t>hjelpe</a:t>
            </a:r>
            <a:r>
              <a:rPr lang="da-DK" sz="2800" b="1" dirty="0">
                <a:solidFill>
                  <a:schemeClr val="bg1"/>
                </a:solidFill>
                <a:highlight>
                  <a:srgbClr val="86CBE3"/>
                </a:highlight>
              </a:rPr>
              <a:t> </a:t>
            </a:r>
            <a:r>
              <a:rPr lang="da-DK" sz="2800" b="1" dirty="0" err="1">
                <a:solidFill>
                  <a:schemeClr val="bg1"/>
                </a:solidFill>
                <a:highlight>
                  <a:srgbClr val="86CBE3"/>
                </a:highlight>
              </a:rPr>
              <a:t>deg</a:t>
            </a:r>
            <a:r>
              <a:rPr lang="da-DK" sz="2800" b="1" dirty="0">
                <a:solidFill>
                  <a:schemeClr val="bg1"/>
                </a:solidFill>
                <a:highlight>
                  <a:srgbClr val="86CBE3"/>
                </a:highlight>
              </a:rPr>
              <a:t> med å </a:t>
            </a:r>
            <a:r>
              <a:rPr lang="da-DK" sz="2800" b="1" dirty="0" err="1">
                <a:solidFill>
                  <a:schemeClr val="bg1"/>
                </a:solidFill>
                <a:highlight>
                  <a:srgbClr val="86CBE3"/>
                </a:highlight>
              </a:rPr>
              <a:t>sette</a:t>
            </a:r>
            <a:r>
              <a:rPr lang="da-DK" sz="2800" b="1" dirty="0">
                <a:solidFill>
                  <a:schemeClr val="bg1"/>
                </a:solidFill>
                <a:highlight>
                  <a:srgbClr val="86CBE3"/>
                </a:highlight>
              </a:rPr>
              <a:t> </a:t>
            </a:r>
            <a:r>
              <a:rPr lang="da-DK" sz="2800" b="1" dirty="0" err="1">
                <a:solidFill>
                  <a:schemeClr val="bg1"/>
                </a:solidFill>
                <a:highlight>
                  <a:srgbClr val="86CBE3"/>
                </a:highlight>
              </a:rPr>
              <a:t>opp</a:t>
            </a:r>
            <a:r>
              <a:rPr lang="da-DK" sz="2800" b="1" dirty="0">
                <a:solidFill>
                  <a:schemeClr val="bg1"/>
                </a:solidFill>
                <a:highlight>
                  <a:srgbClr val="86CBE3"/>
                </a:highlight>
              </a:rPr>
              <a:t> og følge </a:t>
            </a:r>
            <a:r>
              <a:rPr lang="da-DK" sz="2800" b="1" dirty="0" err="1">
                <a:solidFill>
                  <a:schemeClr val="bg1"/>
                </a:solidFill>
                <a:highlight>
                  <a:srgbClr val="86CBE3"/>
                </a:highlight>
              </a:rPr>
              <a:t>ditt</a:t>
            </a:r>
            <a:r>
              <a:rPr lang="da-DK" sz="2800" b="1" dirty="0">
                <a:solidFill>
                  <a:schemeClr val="bg1"/>
                </a:solidFill>
                <a:highlight>
                  <a:srgbClr val="86CBE3"/>
                </a:highlight>
              </a:rPr>
              <a:t> </a:t>
            </a:r>
            <a:r>
              <a:rPr lang="da-DK" sz="2800" b="1" dirty="0" err="1">
                <a:solidFill>
                  <a:schemeClr val="bg1"/>
                </a:solidFill>
                <a:highlight>
                  <a:srgbClr val="86CBE3"/>
                </a:highlight>
              </a:rPr>
              <a:t>budsjett</a:t>
            </a:r>
            <a:r>
              <a:rPr lang="da-DK" sz="2800" b="1" dirty="0">
                <a:solidFill>
                  <a:schemeClr val="bg1"/>
                </a:solidFill>
                <a:highlight>
                  <a:srgbClr val="86CBE3"/>
                </a:highlight>
              </a:rPr>
              <a:t>. </a:t>
            </a:r>
            <a:r>
              <a:rPr lang="sv-SE" sz="2800" b="1" dirty="0">
                <a:solidFill>
                  <a:schemeClr val="bg1"/>
                </a:solidFill>
                <a:highlight>
                  <a:srgbClr val="86CBE3"/>
                </a:highlight>
              </a:rPr>
              <a:t>  </a:t>
            </a:r>
          </a:p>
          <a:p>
            <a:endParaRPr lang="sv-SE" sz="2800" b="1" dirty="0">
              <a:solidFill>
                <a:schemeClr val="bg1"/>
              </a:solidFill>
              <a:highlight>
                <a:srgbClr val="86CBE3"/>
              </a:highlight>
            </a:endParaRPr>
          </a:p>
          <a:p>
            <a:r>
              <a:rPr lang="da-DK" sz="2800" b="1" dirty="0">
                <a:solidFill>
                  <a:schemeClr val="bg1"/>
                </a:solidFill>
                <a:highlight>
                  <a:srgbClr val="86CBE3"/>
                </a:highlight>
              </a:rPr>
              <a:t>Banken din har </a:t>
            </a:r>
            <a:r>
              <a:rPr lang="da-DK" sz="2800" b="1" dirty="0" err="1">
                <a:solidFill>
                  <a:schemeClr val="bg1"/>
                </a:solidFill>
                <a:highlight>
                  <a:srgbClr val="86CBE3"/>
                </a:highlight>
              </a:rPr>
              <a:t>garantert</a:t>
            </a:r>
            <a:r>
              <a:rPr lang="da-DK" sz="2800" b="1" dirty="0">
                <a:solidFill>
                  <a:schemeClr val="bg1"/>
                </a:solidFill>
                <a:highlight>
                  <a:srgbClr val="86CBE3"/>
                </a:highlight>
              </a:rPr>
              <a:t> også en du kan </a:t>
            </a:r>
            <a:r>
              <a:rPr lang="da-DK" sz="2800" b="1" dirty="0" err="1">
                <a:solidFill>
                  <a:schemeClr val="bg1"/>
                </a:solidFill>
                <a:highlight>
                  <a:srgbClr val="86CBE3"/>
                </a:highlight>
              </a:rPr>
              <a:t>bruke</a:t>
            </a:r>
            <a:r>
              <a:rPr lang="da-DK" sz="2800" b="1" dirty="0">
                <a:solidFill>
                  <a:schemeClr val="bg1"/>
                </a:solidFill>
                <a:highlight>
                  <a:srgbClr val="86CBE3"/>
                </a:highlight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344936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0617DF3-983B-FC40-A658-3F3302C92886}"/>
              </a:ext>
            </a:extLst>
          </p:cNvPr>
          <p:cNvSpPr txBox="1"/>
          <p:nvPr/>
        </p:nvSpPr>
        <p:spPr>
          <a:xfrm>
            <a:off x="601575" y="1725363"/>
            <a:ext cx="6259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2875"/>
            <a:r>
              <a:rPr lang="en-US" sz="2800" b="1" dirty="0" err="1">
                <a:solidFill>
                  <a:srgbClr val="FE5000"/>
                </a:solidFill>
                <a:latin typeface="+mj-lt"/>
              </a:rPr>
              <a:t>Øvelse</a:t>
            </a:r>
            <a:r>
              <a:rPr lang="en-US" sz="2800" b="1" dirty="0">
                <a:solidFill>
                  <a:srgbClr val="FE5000"/>
                </a:solidFill>
                <a:latin typeface="+mj-lt"/>
              </a:rPr>
              <a:t>: “De fire </a:t>
            </a:r>
            <a:r>
              <a:rPr lang="en-US" sz="2800" b="1" dirty="0" err="1">
                <a:solidFill>
                  <a:srgbClr val="FE5000"/>
                </a:solidFill>
                <a:latin typeface="+mj-lt"/>
              </a:rPr>
              <a:t>hjørner</a:t>
            </a:r>
            <a:r>
              <a:rPr lang="en-US" sz="2800" b="1" dirty="0">
                <a:solidFill>
                  <a:srgbClr val="FE5000"/>
                </a:solidFill>
                <a:latin typeface="+mj-lt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499150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937A219-C288-AF43-802F-83623EFA1834}"/>
              </a:ext>
            </a:extLst>
          </p:cNvPr>
          <p:cNvSpPr txBox="1"/>
          <p:nvPr/>
        </p:nvSpPr>
        <p:spPr>
          <a:xfrm>
            <a:off x="0" y="1862894"/>
            <a:ext cx="621418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4150"/>
            <a:r>
              <a:rPr lang="en-US" sz="2800" b="1" u="sng" dirty="0">
                <a:solidFill>
                  <a:srgbClr val="FE5000"/>
                </a:solidFill>
                <a:latin typeface="+mj-lt"/>
                <a:hlinkClick r:id="rId3"/>
              </a:rPr>
              <a:t>Samtalekort</a:t>
            </a:r>
            <a:endParaRPr lang="en-US" sz="2800" u="sng" dirty="0">
              <a:solidFill>
                <a:srgbClr val="FE5000"/>
              </a:solidFill>
              <a:latin typeface="+mj-lt"/>
            </a:endParaRPr>
          </a:p>
          <a:p>
            <a:pPr marL="184150"/>
            <a:endParaRPr lang="en-US" sz="2400" dirty="0">
              <a:solidFill>
                <a:srgbClr val="FE5000"/>
              </a:solidFill>
              <a:latin typeface="+mj-lt"/>
            </a:endParaRPr>
          </a:p>
          <a:p>
            <a:pPr marL="184150"/>
            <a:endParaRPr lang="en-US" sz="2400" dirty="0">
              <a:solidFill>
                <a:srgbClr val="FE5000"/>
              </a:solidFill>
              <a:latin typeface="+mj-lt"/>
            </a:endParaRPr>
          </a:p>
          <a:p>
            <a:pPr marL="46990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E5000"/>
              </a:solidFill>
              <a:latin typeface="+mj-lt"/>
            </a:endParaRPr>
          </a:p>
          <a:p>
            <a:pPr marL="184150"/>
            <a:endParaRPr lang="en-US" sz="2400" dirty="0">
              <a:solidFill>
                <a:srgbClr val="FE5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289480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FC6DD78-9FBA-FF49-B241-C098DE1C93CA}"/>
              </a:ext>
            </a:extLst>
          </p:cNvPr>
          <p:cNvSpPr txBox="1"/>
          <p:nvPr/>
        </p:nvSpPr>
        <p:spPr>
          <a:xfrm>
            <a:off x="0" y="1294477"/>
            <a:ext cx="91440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4150" algn="ctr"/>
            <a:endParaRPr lang="sv-SE" sz="3000" b="1" dirty="0">
              <a:solidFill>
                <a:schemeClr val="bg1"/>
              </a:solidFill>
              <a:latin typeface="+mj-lt"/>
            </a:endParaRPr>
          </a:p>
          <a:p>
            <a:pPr marL="184150" algn="ctr"/>
            <a:r>
              <a:rPr lang="sv-SE" sz="3000" b="1" dirty="0">
                <a:solidFill>
                  <a:schemeClr val="bg1"/>
                </a:solidFill>
                <a:latin typeface="+mj-lt"/>
              </a:rPr>
              <a:t>TAKK FOR TIDEN DERES!</a:t>
            </a:r>
          </a:p>
        </p:txBody>
      </p:sp>
    </p:spTree>
    <p:extLst>
      <p:ext uri="{BB962C8B-B14F-4D97-AF65-F5344CB8AC3E}">
        <p14:creationId xmlns:p14="http://schemas.microsoft.com/office/powerpoint/2010/main" val="3014086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>
            <a:extLst>
              <a:ext uri="{FF2B5EF4-FFF2-40B4-BE49-F238E27FC236}">
                <a16:creationId xmlns:a16="http://schemas.microsoft.com/office/drawing/2014/main" id="{9B6E6D7B-2752-2367-561A-CFEBEF827324}"/>
              </a:ext>
            </a:extLst>
          </p:cNvPr>
          <p:cNvSpPr txBox="1"/>
          <p:nvPr/>
        </p:nvSpPr>
        <p:spPr>
          <a:xfrm>
            <a:off x="0" y="1122449"/>
            <a:ext cx="6999072" cy="200054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42875"/>
            <a:endParaRPr lang="da-DK" sz="4000" dirty="0">
              <a:solidFill>
                <a:srgbClr val="FE5000"/>
              </a:solidFill>
              <a:latin typeface="+mj-lt"/>
              <a:ea typeface="Verdana" panose="020B0604030504040204" pitchFamily="34" charset="0"/>
            </a:endParaRPr>
          </a:p>
          <a:p>
            <a:pPr marL="142875"/>
            <a:r>
              <a:rPr lang="da-DK" sz="2800">
                <a:solidFill>
                  <a:srgbClr val="FE5000"/>
                </a:solidFill>
                <a:latin typeface="+mj-lt"/>
                <a:ea typeface="Verdana"/>
              </a:rPr>
              <a:t>Før vi </a:t>
            </a:r>
            <a:r>
              <a:rPr lang="da-DK" sz="2800" err="1">
                <a:solidFill>
                  <a:srgbClr val="FE5000"/>
                </a:solidFill>
                <a:latin typeface="+mj-lt"/>
                <a:ea typeface="Verdana"/>
              </a:rPr>
              <a:t>fortsetter</a:t>
            </a:r>
            <a:r>
              <a:rPr lang="da-DK" sz="2800">
                <a:solidFill>
                  <a:srgbClr val="FE5000"/>
                </a:solidFill>
                <a:latin typeface="+mj-lt"/>
                <a:ea typeface="Verdana"/>
              </a:rPr>
              <a:t> å snakke om </a:t>
            </a:r>
            <a:br>
              <a:rPr lang="da-DK" sz="2800">
                <a:solidFill>
                  <a:srgbClr val="FE5000"/>
                </a:solidFill>
                <a:latin typeface="+mj-lt"/>
                <a:ea typeface="Verdana"/>
              </a:rPr>
            </a:br>
            <a:r>
              <a:rPr lang="da-DK" sz="2800">
                <a:solidFill>
                  <a:srgbClr val="FE5000"/>
                </a:solidFill>
                <a:latin typeface="+mj-lt"/>
                <a:ea typeface="Verdana"/>
              </a:rPr>
              <a:t>lån, </a:t>
            </a:r>
            <a:r>
              <a:rPr lang="da-DK" sz="2800" err="1">
                <a:solidFill>
                  <a:srgbClr val="FE5000"/>
                </a:solidFill>
                <a:latin typeface="+mj-lt"/>
                <a:ea typeface="Verdana"/>
              </a:rPr>
              <a:t>gjeld</a:t>
            </a:r>
            <a:r>
              <a:rPr lang="da-DK" sz="2800">
                <a:solidFill>
                  <a:srgbClr val="FE5000"/>
                </a:solidFill>
                <a:latin typeface="+mj-lt"/>
                <a:ea typeface="Verdana"/>
              </a:rPr>
              <a:t> og økonomi vil vi at </a:t>
            </a:r>
            <a:r>
              <a:rPr lang="da-DK" sz="2800" err="1">
                <a:solidFill>
                  <a:srgbClr val="FE5000"/>
                </a:solidFill>
                <a:latin typeface="+mj-lt"/>
                <a:ea typeface="Verdana"/>
              </a:rPr>
              <a:t>dere</a:t>
            </a:r>
            <a:r>
              <a:rPr lang="da-DK" sz="2800">
                <a:solidFill>
                  <a:srgbClr val="FE5000"/>
                </a:solidFill>
                <a:latin typeface="+mj-lt"/>
                <a:ea typeface="Verdana"/>
              </a:rPr>
              <a:t> skal svare på </a:t>
            </a:r>
            <a:r>
              <a:rPr lang="da-DK" sz="2800" err="1">
                <a:solidFill>
                  <a:srgbClr val="FE5000"/>
                </a:solidFill>
                <a:latin typeface="+mj-lt"/>
                <a:ea typeface="Verdana"/>
              </a:rPr>
              <a:t>noen</a:t>
            </a:r>
            <a:r>
              <a:rPr lang="da-DK" sz="2800">
                <a:solidFill>
                  <a:srgbClr val="FE5000"/>
                </a:solidFill>
                <a:latin typeface="+mj-lt"/>
                <a:ea typeface="Verdana"/>
              </a:rPr>
              <a:t> </a:t>
            </a:r>
            <a:r>
              <a:rPr lang="da-DK" sz="2800" err="1">
                <a:solidFill>
                  <a:srgbClr val="FE5000"/>
                </a:solidFill>
                <a:latin typeface="+mj-lt"/>
                <a:ea typeface="Verdana"/>
              </a:rPr>
              <a:t>spørsmål</a:t>
            </a:r>
            <a:endParaRPr lang="da-DK" sz="2800">
              <a:solidFill>
                <a:srgbClr val="FE5000"/>
              </a:solidFill>
              <a:latin typeface="+mj-lt"/>
              <a:ea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711595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283C3A8-67DA-F145-9E8E-7AE8B54B8499}"/>
              </a:ext>
            </a:extLst>
          </p:cNvPr>
          <p:cNvSpPr txBox="1"/>
          <p:nvPr/>
        </p:nvSpPr>
        <p:spPr>
          <a:xfrm>
            <a:off x="0" y="3606229"/>
            <a:ext cx="6165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4150"/>
            <a:r>
              <a:rPr lang="da-DK" sz="2000" dirty="0"/>
              <a:t>  </a:t>
            </a:r>
            <a:r>
              <a:rPr lang="da-DK" sz="1600" dirty="0"/>
              <a:t>Det </a:t>
            </a:r>
            <a:r>
              <a:rPr lang="da-DK" sz="1600" dirty="0" err="1"/>
              <a:t>tar</a:t>
            </a:r>
            <a:r>
              <a:rPr lang="da-DK" sz="1600" dirty="0"/>
              <a:t> 1-2 minutter å gå </a:t>
            </a:r>
            <a:r>
              <a:rPr lang="da-DK" sz="1600" dirty="0" err="1"/>
              <a:t>gjennom</a:t>
            </a:r>
            <a:r>
              <a:rPr lang="da-DK" sz="1600" dirty="0"/>
              <a:t> </a:t>
            </a:r>
            <a:r>
              <a:rPr lang="da-DK" sz="1600" dirty="0" err="1"/>
              <a:t>spørsmålene</a:t>
            </a:r>
            <a:endParaRPr lang="da-DK" sz="1600" b="1" dirty="0">
              <a:solidFill>
                <a:srgbClr val="434A4F"/>
              </a:solidFill>
              <a:latin typeface="Verdana" panose="020B060403050404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B2E89A-5D0F-4FCF-AFA9-BEA07278C177}"/>
              </a:ext>
            </a:extLst>
          </p:cNvPr>
          <p:cNvSpPr txBox="1"/>
          <p:nvPr/>
        </p:nvSpPr>
        <p:spPr>
          <a:xfrm>
            <a:off x="0" y="1862894"/>
            <a:ext cx="621418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4150"/>
            <a:r>
              <a:rPr lang="en-US" sz="2800" b="1" dirty="0">
                <a:solidFill>
                  <a:srgbClr val="FE5000"/>
                </a:solidFill>
                <a:latin typeface="+mj-lt"/>
                <a:hlinkClick r:id="rId3"/>
              </a:rPr>
              <a:t>Spørsmål om økonomi</a:t>
            </a:r>
            <a:endParaRPr lang="en-US" sz="2800" dirty="0">
              <a:solidFill>
                <a:srgbClr val="FE5000"/>
              </a:solidFill>
              <a:latin typeface="+mj-lt"/>
            </a:endParaRPr>
          </a:p>
          <a:p>
            <a:pPr marL="184150"/>
            <a:endParaRPr lang="en-US" sz="2400" dirty="0">
              <a:solidFill>
                <a:srgbClr val="FE5000"/>
              </a:solidFill>
              <a:latin typeface="+mj-lt"/>
            </a:endParaRPr>
          </a:p>
          <a:p>
            <a:pPr marL="184150"/>
            <a:endParaRPr lang="en-US" sz="2400" dirty="0">
              <a:solidFill>
                <a:srgbClr val="FE5000"/>
              </a:solidFill>
              <a:latin typeface="+mj-lt"/>
            </a:endParaRPr>
          </a:p>
          <a:p>
            <a:pPr marL="46990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FE5000"/>
              </a:solidFill>
              <a:latin typeface="+mj-lt"/>
            </a:endParaRPr>
          </a:p>
          <a:p>
            <a:pPr marL="184150"/>
            <a:endParaRPr lang="en-US" sz="2400" dirty="0">
              <a:solidFill>
                <a:srgbClr val="FE5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757008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D5B39E7-7476-8F4A-A2AC-18960EEE69F7}"/>
              </a:ext>
            </a:extLst>
          </p:cNvPr>
          <p:cNvSpPr txBox="1"/>
          <p:nvPr/>
        </p:nvSpPr>
        <p:spPr>
          <a:xfrm>
            <a:off x="154112" y="143489"/>
            <a:ext cx="37799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E5000"/>
                </a:solidFill>
                <a:latin typeface="+mj-lt"/>
              </a:rPr>
              <a:t>Hva</a:t>
            </a:r>
            <a:r>
              <a:rPr lang="en-US" sz="3000" dirty="0">
                <a:solidFill>
                  <a:srgbClr val="FE5000"/>
                </a:solidFill>
                <a:latin typeface="+mj-lt"/>
              </a:rPr>
              <a:t> er et </a:t>
            </a:r>
            <a:r>
              <a:rPr lang="en-US" sz="3000" dirty="0" err="1">
                <a:solidFill>
                  <a:srgbClr val="FE5000"/>
                </a:solidFill>
                <a:latin typeface="+mj-lt"/>
              </a:rPr>
              <a:t>lån</a:t>
            </a:r>
            <a:r>
              <a:rPr lang="en-US" sz="3000" dirty="0">
                <a:solidFill>
                  <a:srgbClr val="FE5000"/>
                </a:solidFill>
                <a:latin typeface="+mj-lt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C6DD78-9FBA-FF49-B241-C098DE1C93CA}"/>
              </a:ext>
            </a:extLst>
          </p:cNvPr>
          <p:cNvSpPr txBox="1"/>
          <p:nvPr/>
        </p:nvSpPr>
        <p:spPr>
          <a:xfrm>
            <a:off x="-1" y="673835"/>
            <a:ext cx="5704115" cy="283154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84150">
              <a:lnSpc>
                <a:spcPct val="150000"/>
              </a:lnSpc>
            </a:pPr>
            <a:endParaRPr lang="en-US" sz="2000" b="1" dirty="0">
              <a:solidFill>
                <a:srgbClr val="434A4F"/>
              </a:solidFill>
              <a:latin typeface="+mj-lt"/>
            </a:endParaRPr>
          </a:p>
          <a:p>
            <a:pPr marL="184150"/>
            <a:endParaRPr lang="en-US" sz="1300" dirty="0">
              <a:solidFill>
                <a:srgbClr val="434A4F"/>
              </a:solidFill>
              <a:latin typeface="+mj-lt"/>
            </a:endParaRPr>
          </a:p>
          <a:p>
            <a:pPr marL="184150"/>
            <a:endParaRPr lang="en-US" sz="1300" dirty="0">
              <a:solidFill>
                <a:srgbClr val="434A4F"/>
              </a:solidFill>
              <a:latin typeface="+mj-lt"/>
            </a:endParaRPr>
          </a:p>
          <a:p>
            <a:pPr marL="184150"/>
            <a:r>
              <a:rPr lang="sv-SE" sz="1800" dirty="0">
                <a:solidFill>
                  <a:srgbClr val="434A4F"/>
                </a:solidFill>
                <a:latin typeface="+mj-lt"/>
              </a:rPr>
              <a:t>Når du ber en </a:t>
            </a:r>
            <a:r>
              <a:rPr lang="sv-SE" sz="1800" dirty="0" err="1">
                <a:solidFill>
                  <a:srgbClr val="434A4F"/>
                </a:solidFill>
                <a:latin typeface="+mj-lt"/>
              </a:rPr>
              <a:t>venn</a:t>
            </a:r>
            <a:r>
              <a:rPr lang="sv-SE" sz="1800" dirty="0">
                <a:solidFill>
                  <a:srgbClr val="434A4F"/>
                </a:solidFill>
                <a:latin typeface="+mj-lt"/>
              </a:rPr>
              <a:t> om å </a:t>
            </a:r>
            <a:r>
              <a:rPr lang="sv-SE" sz="1800" dirty="0" err="1">
                <a:solidFill>
                  <a:srgbClr val="434A4F"/>
                </a:solidFill>
                <a:latin typeface="+mj-lt"/>
              </a:rPr>
              <a:t>legge</a:t>
            </a:r>
            <a:r>
              <a:rPr lang="sv-SE" sz="1800" dirty="0">
                <a:solidFill>
                  <a:srgbClr val="434A4F"/>
                </a:solidFill>
                <a:latin typeface="+mj-lt"/>
              </a:rPr>
              <a:t> ut for deg. </a:t>
            </a:r>
          </a:p>
          <a:p>
            <a:pPr marL="184150"/>
            <a:endParaRPr lang="sv-SE" sz="1800" dirty="0">
              <a:solidFill>
                <a:srgbClr val="434A4F"/>
              </a:solidFill>
              <a:latin typeface="+mj-lt"/>
            </a:endParaRPr>
          </a:p>
          <a:p>
            <a:pPr marL="184150"/>
            <a:r>
              <a:rPr lang="sv-SE" sz="1800" dirty="0">
                <a:solidFill>
                  <a:srgbClr val="434A4F"/>
                </a:solidFill>
                <a:latin typeface="+mj-lt"/>
              </a:rPr>
              <a:t>Når du </a:t>
            </a:r>
            <a:r>
              <a:rPr lang="sv-SE" sz="1800" dirty="0" err="1">
                <a:solidFill>
                  <a:srgbClr val="434A4F"/>
                </a:solidFill>
                <a:latin typeface="+mj-lt"/>
              </a:rPr>
              <a:t>betaler</a:t>
            </a:r>
            <a:r>
              <a:rPr lang="sv-SE" sz="1800" dirty="0">
                <a:solidFill>
                  <a:srgbClr val="434A4F"/>
                </a:solidFill>
                <a:latin typeface="+mj-lt"/>
              </a:rPr>
              <a:t> med </a:t>
            </a:r>
            <a:r>
              <a:rPr lang="sv-SE" sz="1800" dirty="0" err="1">
                <a:solidFill>
                  <a:srgbClr val="434A4F"/>
                </a:solidFill>
                <a:latin typeface="+mj-lt"/>
              </a:rPr>
              <a:t>noen</a:t>
            </a:r>
            <a:r>
              <a:rPr lang="sv-SE" sz="1800" dirty="0">
                <a:solidFill>
                  <a:srgbClr val="434A4F"/>
                </a:solidFill>
                <a:latin typeface="+mj-lt"/>
              </a:rPr>
              <a:t> andres </a:t>
            </a:r>
            <a:r>
              <a:rPr lang="sv-SE" sz="1800" dirty="0" err="1">
                <a:solidFill>
                  <a:srgbClr val="434A4F"/>
                </a:solidFill>
                <a:latin typeface="+mj-lt"/>
              </a:rPr>
              <a:t>penger</a:t>
            </a:r>
            <a:r>
              <a:rPr lang="sv-SE" sz="1800" dirty="0">
                <a:solidFill>
                  <a:srgbClr val="434A4F"/>
                </a:solidFill>
                <a:latin typeface="+mj-lt"/>
              </a:rPr>
              <a:t>. </a:t>
            </a:r>
          </a:p>
          <a:p>
            <a:pPr marL="184150"/>
            <a:endParaRPr lang="sv-SE" sz="1800" dirty="0">
              <a:solidFill>
                <a:srgbClr val="434A4F"/>
              </a:solidFill>
              <a:latin typeface="+mj-lt"/>
            </a:endParaRPr>
          </a:p>
          <a:p>
            <a:pPr marL="184150"/>
            <a:endParaRPr lang="sv-SE" sz="1800" dirty="0">
              <a:solidFill>
                <a:srgbClr val="434A4F"/>
              </a:solidFill>
              <a:latin typeface="+mj-lt"/>
            </a:endParaRPr>
          </a:p>
          <a:p>
            <a:pPr marL="184150"/>
            <a:endParaRPr lang="sv-SE" sz="3200" dirty="0">
              <a:solidFill>
                <a:srgbClr val="72787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536800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D5B39E7-7476-8F4A-A2AC-18960EEE69F7}"/>
              </a:ext>
            </a:extLst>
          </p:cNvPr>
          <p:cNvSpPr txBox="1"/>
          <p:nvPr/>
        </p:nvSpPr>
        <p:spPr>
          <a:xfrm>
            <a:off x="154112" y="143489"/>
            <a:ext cx="67300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E5000"/>
                </a:solidFill>
                <a:latin typeface="+mj-lt"/>
              </a:rPr>
              <a:t>Hva</a:t>
            </a:r>
            <a:r>
              <a:rPr lang="en-US" sz="3000" dirty="0">
                <a:solidFill>
                  <a:srgbClr val="FE5000"/>
                </a:solidFill>
                <a:latin typeface="+mj-lt"/>
              </a:rPr>
              <a:t> </a:t>
            </a:r>
            <a:r>
              <a:rPr lang="en-US" sz="3000" dirty="0" err="1">
                <a:solidFill>
                  <a:srgbClr val="FE5000"/>
                </a:solidFill>
                <a:latin typeface="+mj-lt"/>
              </a:rPr>
              <a:t>vil</a:t>
            </a:r>
            <a:r>
              <a:rPr lang="en-US" sz="3000" dirty="0">
                <a:solidFill>
                  <a:srgbClr val="FE5000"/>
                </a:solidFill>
                <a:latin typeface="+mj-lt"/>
              </a:rPr>
              <a:t> det </a:t>
            </a:r>
            <a:r>
              <a:rPr lang="en-US" sz="3000" dirty="0" err="1">
                <a:solidFill>
                  <a:srgbClr val="FE5000"/>
                </a:solidFill>
                <a:latin typeface="+mj-lt"/>
              </a:rPr>
              <a:t>si</a:t>
            </a:r>
            <a:r>
              <a:rPr lang="en-US" sz="3000" dirty="0">
                <a:solidFill>
                  <a:srgbClr val="FE5000"/>
                </a:solidFill>
                <a:latin typeface="+mj-lt"/>
              </a:rPr>
              <a:t> å </a:t>
            </a:r>
            <a:r>
              <a:rPr lang="en-US" sz="3000" dirty="0" err="1">
                <a:solidFill>
                  <a:srgbClr val="FE5000"/>
                </a:solidFill>
                <a:latin typeface="+mj-lt"/>
              </a:rPr>
              <a:t>kjøpe</a:t>
            </a:r>
            <a:r>
              <a:rPr lang="en-US" sz="3000" dirty="0">
                <a:solidFill>
                  <a:srgbClr val="FE5000"/>
                </a:solidFill>
                <a:latin typeface="+mj-lt"/>
              </a:rPr>
              <a:t> </a:t>
            </a:r>
            <a:r>
              <a:rPr lang="en-US" sz="3000" dirty="0" err="1">
                <a:solidFill>
                  <a:srgbClr val="FE5000"/>
                </a:solidFill>
                <a:latin typeface="+mj-lt"/>
              </a:rPr>
              <a:t>på</a:t>
            </a:r>
            <a:r>
              <a:rPr lang="en-US" sz="3000" dirty="0">
                <a:solidFill>
                  <a:srgbClr val="FE5000"/>
                </a:solidFill>
                <a:latin typeface="+mj-lt"/>
              </a:rPr>
              <a:t> </a:t>
            </a:r>
            <a:r>
              <a:rPr lang="en-US" sz="3000" dirty="0" err="1">
                <a:solidFill>
                  <a:srgbClr val="FE5000"/>
                </a:solidFill>
                <a:latin typeface="+mj-lt"/>
              </a:rPr>
              <a:t>kreditt</a:t>
            </a:r>
            <a:r>
              <a:rPr lang="en-US" sz="3000" dirty="0">
                <a:solidFill>
                  <a:srgbClr val="FE5000"/>
                </a:solidFill>
                <a:latin typeface="+mj-lt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FC6DD78-9FBA-FF49-B241-C098DE1C93CA}"/>
              </a:ext>
            </a:extLst>
          </p:cNvPr>
          <p:cNvSpPr txBox="1"/>
          <p:nvPr/>
        </p:nvSpPr>
        <p:spPr>
          <a:xfrm>
            <a:off x="-1" y="673835"/>
            <a:ext cx="5376673" cy="30315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84150">
              <a:lnSpc>
                <a:spcPct val="150000"/>
              </a:lnSpc>
            </a:pPr>
            <a:endParaRPr lang="en-US" sz="2000" b="1" dirty="0">
              <a:solidFill>
                <a:srgbClr val="434A4F"/>
              </a:solidFill>
              <a:latin typeface="+mj-lt"/>
            </a:endParaRPr>
          </a:p>
          <a:p>
            <a:pPr marL="184150"/>
            <a:endParaRPr lang="en-US" sz="1300" dirty="0">
              <a:solidFill>
                <a:srgbClr val="434A4F"/>
              </a:solidFill>
              <a:latin typeface="+mj-lt"/>
            </a:endParaRPr>
          </a:p>
          <a:p>
            <a:pPr marL="184150"/>
            <a:endParaRPr lang="en-US" sz="1300" dirty="0">
              <a:solidFill>
                <a:srgbClr val="434A4F"/>
              </a:solidFill>
              <a:latin typeface="+mj-lt"/>
            </a:endParaRPr>
          </a:p>
          <a:p>
            <a:pPr marL="184150"/>
            <a:endParaRPr lang="en-US" sz="1300" dirty="0">
              <a:solidFill>
                <a:srgbClr val="434A4F"/>
              </a:solidFill>
              <a:latin typeface="+mj-lt"/>
            </a:endParaRPr>
          </a:p>
          <a:p>
            <a:pPr marL="184150"/>
            <a:r>
              <a:rPr lang="sv-SE" sz="1800" dirty="0">
                <a:solidFill>
                  <a:srgbClr val="434A4F"/>
                </a:solidFill>
                <a:latin typeface="+mj-lt"/>
              </a:rPr>
              <a:t>Når du </a:t>
            </a:r>
            <a:r>
              <a:rPr lang="sv-SE" sz="1800" dirty="0" err="1">
                <a:solidFill>
                  <a:srgbClr val="434A4F"/>
                </a:solidFill>
                <a:latin typeface="+mj-lt"/>
              </a:rPr>
              <a:t>kjøper</a:t>
            </a:r>
            <a:r>
              <a:rPr lang="sv-SE" sz="1800">
                <a:solidFill>
                  <a:srgbClr val="434A4F"/>
                </a:solidFill>
                <a:latin typeface="+mj-lt"/>
              </a:rPr>
              <a:t> </a:t>
            </a:r>
            <a:r>
              <a:rPr lang="sv-SE" sz="1800" err="1">
                <a:solidFill>
                  <a:srgbClr val="434A4F"/>
                </a:solidFill>
                <a:latin typeface="+mj-lt"/>
              </a:rPr>
              <a:t>noe</a:t>
            </a:r>
            <a:r>
              <a:rPr lang="sv-SE" sz="1800">
                <a:solidFill>
                  <a:srgbClr val="434A4F"/>
                </a:solidFill>
                <a:latin typeface="+mj-lt"/>
              </a:rPr>
              <a:t> (</a:t>
            </a:r>
            <a:r>
              <a:rPr lang="sv-SE" sz="1800" err="1">
                <a:solidFill>
                  <a:srgbClr val="434A4F"/>
                </a:solidFill>
                <a:latin typeface="+mj-lt"/>
              </a:rPr>
              <a:t>enten</a:t>
            </a:r>
            <a:r>
              <a:rPr lang="sv-SE" sz="1800" dirty="0">
                <a:solidFill>
                  <a:srgbClr val="434A4F"/>
                </a:solidFill>
                <a:latin typeface="+mj-lt"/>
              </a:rPr>
              <a:t> en vare eller </a:t>
            </a:r>
            <a:r>
              <a:rPr lang="sv-SE" sz="1800" dirty="0" err="1">
                <a:solidFill>
                  <a:srgbClr val="434A4F"/>
                </a:solidFill>
                <a:latin typeface="+mj-lt"/>
              </a:rPr>
              <a:t>tjeneste</a:t>
            </a:r>
            <a:r>
              <a:rPr lang="sv-SE" sz="1800">
                <a:solidFill>
                  <a:srgbClr val="434A4F"/>
                </a:solidFill>
                <a:latin typeface="+mj-lt"/>
              </a:rPr>
              <a:t>), </a:t>
            </a:r>
            <a:r>
              <a:rPr lang="sv-SE" sz="1800" dirty="0">
                <a:solidFill>
                  <a:srgbClr val="434A4F"/>
                </a:solidFill>
                <a:latin typeface="+mj-lt"/>
              </a:rPr>
              <a:t>men </a:t>
            </a:r>
            <a:r>
              <a:rPr lang="sv-SE" sz="1800" dirty="0" err="1">
                <a:solidFill>
                  <a:srgbClr val="434A4F"/>
                </a:solidFill>
                <a:latin typeface="+mj-lt"/>
              </a:rPr>
              <a:t>velger</a:t>
            </a:r>
            <a:r>
              <a:rPr lang="sv-SE" sz="1800" dirty="0">
                <a:solidFill>
                  <a:srgbClr val="434A4F"/>
                </a:solidFill>
                <a:latin typeface="+mj-lt"/>
              </a:rPr>
              <a:t> å </a:t>
            </a:r>
            <a:r>
              <a:rPr lang="sv-SE" sz="1800" dirty="0" err="1">
                <a:solidFill>
                  <a:srgbClr val="434A4F"/>
                </a:solidFill>
                <a:latin typeface="+mj-lt"/>
              </a:rPr>
              <a:t>betale</a:t>
            </a:r>
            <a:r>
              <a:rPr lang="sv-SE" sz="1800" dirty="0">
                <a:solidFill>
                  <a:srgbClr val="434A4F"/>
                </a:solidFill>
                <a:latin typeface="+mj-lt"/>
              </a:rPr>
              <a:t> </a:t>
            </a:r>
            <a:r>
              <a:rPr lang="sv-SE" sz="1800" dirty="0" err="1">
                <a:solidFill>
                  <a:srgbClr val="434A4F"/>
                </a:solidFill>
                <a:latin typeface="+mj-lt"/>
              </a:rPr>
              <a:t>senere</a:t>
            </a:r>
            <a:r>
              <a:rPr lang="sv-SE" sz="1800" dirty="0">
                <a:solidFill>
                  <a:srgbClr val="434A4F"/>
                </a:solidFill>
                <a:latin typeface="+mj-lt"/>
              </a:rPr>
              <a:t>, så </a:t>
            </a:r>
            <a:r>
              <a:rPr lang="sv-SE" sz="1800" dirty="0" err="1">
                <a:solidFill>
                  <a:srgbClr val="434A4F"/>
                </a:solidFill>
                <a:latin typeface="+mj-lt"/>
              </a:rPr>
              <a:t>handler</a:t>
            </a:r>
            <a:r>
              <a:rPr lang="sv-SE" sz="1800" dirty="0">
                <a:solidFill>
                  <a:srgbClr val="434A4F"/>
                </a:solidFill>
                <a:latin typeface="+mj-lt"/>
              </a:rPr>
              <a:t> du på </a:t>
            </a:r>
            <a:r>
              <a:rPr lang="sv-SE" sz="1800" dirty="0" err="1">
                <a:solidFill>
                  <a:srgbClr val="434A4F"/>
                </a:solidFill>
                <a:latin typeface="+mj-lt"/>
              </a:rPr>
              <a:t>kreditt</a:t>
            </a:r>
            <a:r>
              <a:rPr lang="sv-SE" sz="1800" dirty="0">
                <a:solidFill>
                  <a:srgbClr val="434A4F"/>
                </a:solidFill>
                <a:latin typeface="+mj-lt"/>
              </a:rPr>
              <a:t>.</a:t>
            </a:r>
            <a:r>
              <a:rPr lang="sv-SE" sz="1800">
                <a:solidFill>
                  <a:srgbClr val="434A4F"/>
                </a:solidFill>
                <a:latin typeface="+mj-lt"/>
              </a:rPr>
              <a:t> </a:t>
            </a:r>
            <a:endParaRPr lang="sv-SE" sz="1800" dirty="0">
              <a:solidFill>
                <a:srgbClr val="434A4F"/>
              </a:solidFill>
              <a:latin typeface="+mj-lt"/>
            </a:endParaRPr>
          </a:p>
          <a:p>
            <a:pPr marL="184150"/>
            <a:endParaRPr lang="sv-SE" sz="1800" dirty="0">
              <a:solidFill>
                <a:srgbClr val="434A4F"/>
              </a:solidFill>
              <a:latin typeface="+mj-lt"/>
            </a:endParaRPr>
          </a:p>
          <a:p>
            <a:pPr marL="184150"/>
            <a:endParaRPr lang="sv-SE" sz="1800" dirty="0">
              <a:solidFill>
                <a:srgbClr val="434A4F"/>
              </a:solidFill>
              <a:latin typeface="+mj-lt"/>
            </a:endParaRPr>
          </a:p>
          <a:p>
            <a:pPr marL="184150"/>
            <a:endParaRPr lang="sv-SE" sz="3200" dirty="0">
              <a:solidFill>
                <a:srgbClr val="72787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675991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B9D9B0E-25AE-5B46-9C1F-2C7B13B78788}"/>
              </a:ext>
            </a:extLst>
          </p:cNvPr>
          <p:cNvSpPr txBox="1"/>
          <p:nvPr/>
        </p:nvSpPr>
        <p:spPr>
          <a:xfrm>
            <a:off x="0" y="201450"/>
            <a:ext cx="9144001" cy="30777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84150"/>
            <a:endParaRPr lang="en-US" sz="1800" dirty="0">
              <a:solidFill>
                <a:schemeClr val="bg1"/>
              </a:solidFill>
              <a:latin typeface="+mj-lt"/>
            </a:endParaRPr>
          </a:p>
          <a:p>
            <a:pPr marL="184150"/>
            <a:endParaRPr lang="en-US" sz="2000" dirty="0">
              <a:solidFill>
                <a:schemeClr val="bg1"/>
              </a:solidFill>
              <a:latin typeface="+mj-lt"/>
            </a:endParaRPr>
          </a:p>
          <a:p>
            <a:pPr marL="184150"/>
            <a:r>
              <a:rPr lang="sv-SE" sz="3000" dirty="0" err="1">
                <a:solidFill>
                  <a:schemeClr val="bg1"/>
                </a:solidFill>
                <a:latin typeface="+mj-lt"/>
              </a:rPr>
              <a:t>Hva</a:t>
            </a:r>
            <a:r>
              <a:rPr lang="sv-SE" sz="3000" dirty="0">
                <a:solidFill>
                  <a:schemeClr val="bg1"/>
                </a:solidFill>
                <a:latin typeface="+mj-lt"/>
              </a:rPr>
              <a:t> er </a:t>
            </a:r>
            <a:r>
              <a:rPr lang="sv-SE" sz="3000" dirty="0" err="1">
                <a:solidFill>
                  <a:schemeClr val="bg1"/>
                </a:solidFill>
                <a:latin typeface="+mj-lt"/>
              </a:rPr>
              <a:t>renter</a:t>
            </a:r>
            <a:r>
              <a:rPr lang="sv-SE" sz="3000" dirty="0">
                <a:solidFill>
                  <a:schemeClr val="bg1"/>
                </a:solidFill>
                <a:latin typeface="+mj-lt"/>
              </a:rPr>
              <a:t>?</a:t>
            </a:r>
          </a:p>
          <a:p>
            <a:pPr marL="184150"/>
            <a:endParaRPr lang="en-US" sz="1800" dirty="0">
              <a:solidFill>
                <a:schemeClr val="bg1"/>
              </a:solidFill>
              <a:latin typeface="+mj-lt"/>
            </a:endParaRPr>
          </a:p>
          <a:p>
            <a:pPr marL="184150"/>
            <a:endParaRPr lang="en-US" sz="1800" dirty="0">
              <a:solidFill>
                <a:schemeClr val="bg1"/>
              </a:solidFill>
              <a:latin typeface="+mj-lt"/>
            </a:endParaRPr>
          </a:p>
          <a:p>
            <a:pPr marL="184150"/>
            <a:r>
              <a:rPr lang="da-DK" sz="1800" dirty="0">
                <a:solidFill>
                  <a:schemeClr val="bg1"/>
                </a:solidFill>
                <a:latin typeface="+mj-lt"/>
              </a:rPr>
              <a:t>Renter defineres i </a:t>
            </a:r>
            <a:r>
              <a:rPr lang="da-DK" sz="1800" dirty="0" err="1">
                <a:solidFill>
                  <a:schemeClr val="bg1"/>
                </a:solidFill>
                <a:latin typeface="+mj-lt"/>
              </a:rPr>
              <a:t>prosent</a:t>
            </a:r>
            <a:r>
              <a:rPr lang="da-DK" sz="1800" dirty="0">
                <a:solidFill>
                  <a:schemeClr val="bg1"/>
                </a:solidFill>
                <a:latin typeface="+mj-lt"/>
              </a:rPr>
              <a:t> og er prisen du </a:t>
            </a:r>
            <a:r>
              <a:rPr lang="da-DK" sz="1800">
                <a:solidFill>
                  <a:schemeClr val="bg1"/>
                </a:solidFill>
                <a:latin typeface="+mj-lt"/>
              </a:rPr>
              <a:t>må betale </a:t>
            </a:r>
            <a:r>
              <a:rPr lang="da-DK" sz="1800" dirty="0">
                <a:solidFill>
                  <a:schemeClr val="bg1"/>
                </a:solidFill>
                <a:latin typeface="+mj-lt"/>
              </a:rPr>
              <a:t>for å låne</a:t>
            </a:r>
            <a:r>
              <a:rPr lang="da-DK" sz="1800">
                <a:solidFill>
                  <a:schemeClr val="bg1"/>
                </a:solidFill>
                <a:latin typeface="+mj-lt"/>
              </a:rPr>
              <a:t> </a:t>
            </a:r>
            <a:endParaRPr lang="da-DK" sz="1800">
              <a:solidFill>
                <a:schemeClr val="bg1"/>
              </a:solidFill>
              <a:latin typeface="+mj-lt"/>
              <a:ea typeface="Verdana"/>
            </a:endParaRPr>
          </a:p>
          <a:p>
            <a:pPr marL="184150"/>
            <a:r>
              <a:rPr lang="da-DK" sz="1800" dirty="0" err="1">
                <a:solidFill>
                  <a:schemeClr val="bg1"/>
                </a:solidFill>
                <a:latin typeface="+mj-lt"/>
              </a:rPr>
              <a:t>penger</a:t>
            </a:r>
            <a:r>
              <a:rPr lang="da-DK" sz="1800" dirty="0">
                <a:solidFill>
                  <a:schemeClr val="bg1"/>
                </a:solidFill>
                <a:latin typeface="+mj-lt"/>
              </a:rPr>
              <a:t> (i </a:t>
            </a:r>
            <a:r>
              <a:rPr lang="da-DK" sz="1800" dirty="0" err="1">
                <a:solidFill>
                  <a:schemeClr val="bg1"/>
                </a:solidFill>
                <a:latin typeface="+mj-lt"/>
              </a:rPr>
              <a:t>tillegg</a:t>
            </a:r>
            <a:r>
              <a:rPr lang="da-DK" sz="1800" dirty="0">
                <a:solidFill>
                  <a:schemeClr val="bg1"/>
                </a:solidFill>
                <a:latin typeface="+mj-lt"/>
              </a:rPr>
              <a:t> til selve lånet), eller </a:t>
            </a:r>
            <a:r>
              <a:rPr lang="da-DK" sz="1800" dirty="0" err="1">
                <a:solidFill>
                  <a:schemeClr val="bg1"/>
                </a:solidFill>
                <a:latin typeface="+mj-lt"/>
              </a:rPr>
              <a:t>inntekten</a:t>
            </a:r>
            <a:r>
              <a:rPr lang="da-DK" sz="1800" dirty="0">
                <a:solidFill>
                  <a:schemeClr val="bg1"/>
                </a:solidFill>
                <a:latin typeface="+mj-lt"/>
              </a:rPr>
              <a:t> du </a:t>
            </a:r>
            <a:r>
              <a:rPr lang="da-DK" sz="1800" dirty="0" err="1">
                <a:solidFill>
                  <a:schemeClr val="bg1"/>
                </a:solidFill>
                <a:latin typeface="+mj-lt"/>
              </a:rPr>
              <a:t>mottar</a:t>
            </a:r>
            <a:r>
              <a:rPr lang="da-DK" sz="1800" dirty="0">
                <a:solidFill>
                  <a:schemeClr val="bg1"/>
                </a:solidFill>
                <a:latin typeface="+mj-lt"/>
              </a:rPr>
              <a:t> </a:t>
            </a:r>
          </a:p>
          <a:p>
            <a:pPr marL="184150"/>
            <a:r>
              <a:rPr lang="da-DK" sz="1800" dirty="0">
                <a:solidFill>
                  <a:schemeClr val="bg1"/>
                </a:solidFill>
                <a:latin typeface="+mj-lt"/>
              </a:rPr>
              <a:t>når du låner ut </a:t>
            </a:r>
            <a:r>
              <a:rPr lang="da-DK" sz="1800" dirty="0" err="1">
                <a:solidFill>
                  <a:schemeClr val="bg1"/>
                </a:solidFill>
                <a:latin typeface="+mj-lt"/>
              </a:rPr>
              <a:t>penger</a:t>
            </a:r>
            <a:r>
              <a:rPr lang="da-DK" sz="1800" dirty="0">
                <a:solidFill>
                  <a:schemeClr val="bg1"/>
                </a:solidFill>
                <a:latin typeface="+mj-lt"/>
              </a:rPr>
              <a:t>.</a:t>
            </a:r>
          </a:p>
          <a:p>
            <a:pPr marL="184150"/>
            <a:endParaRPr lang="sv-SE" sz="1800" dirty="0">
              <a:solidFill>
                <a:schemeClr val="bg1"/>
              </a:solidFill>
              <a:latin typeface="+mj-lt"/>
            </a:endParaRPr>
          </a:p>
          <a:p>
            <a:pPr marL="184150"/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554742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fot 1">
            <a:extLst>
              <a:ext uri="{FF2B5EF4-FFF2-40B4-BE49-F238E27FC236}">
                <a16:creationId xmlns:a16="http://schemas.microsoft.com/office/drawing/2014/main" id="{624E2817-0E93-EBF4-3028-CD92192FB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6455332F-0017-0942-957E-B35A83B7EE53}" type="slidenum">
              <a:rPr lang="en-GB" b="1" smtClean="0"/>
              <a:pPr/>
              <a:t>8</a:t>
            </a:fld>
            <a:endParaRPr lang="en-GB" dirty="0"/>
          </a:p>
        </p:txBody>
      </p:sp>
      <p:sp>
        <p:nvSpPr>
          <p:cNvPr id="6" name="textruta 5">
            <a:extLst>
              <a:ext uri="{FF2B5EF4-FFF2-40B4-BE49-F238E27FC236}">
                <a16:creationId xmlns:a16="http://schemas.microsoft.com/office/drawing/2014/main" id="{F8FC66E4-740F-DDD6-CA33-32E95F3EDA1A}"/>
              </a:ext>
            </a:extLst>
          </p:cNvPr>
          <p:cNvSpPr txBox="1"/>
          <p:nvPr/>
        </p:nvSpPr>
        <p:spPr>
          <a:xfrm>
            <a:off x="-1" y="562803"/>
            <a:ext cx="457200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4150"/>
            <a:r>
              <a:rPr lang="sv-SE" sz="3000" dirty="0" err="1">
                <a:solidFill>
                  <a:schemeClr val="bg1"/>
                </a:solidFill>
                <a:latin typeface="+mj-lt"/>
              </a:rPr>
              <a:t>Hva</a:t>
            </a:r>
            <a:r>
              <a:rPr lang="sv-SE" sz="3000" dirty="0">
                <a:solidFill>
                  <a:schemeClr val="bg1"/>
                </a:solidFill>
                <a:latin typeface="+mj-lt"/>
              </a:rPr>
              <a:t> koster </a:t>
            </a:r>
            <a:r>
              <a:rPr lang="sv-SE" sz="3000" dirty="0" err="1">
                <a:solidFill>
                  <a:schemeClr val="bg1"/>
                </a:solidFill>
                <a:latin typeface="+mj-lt"/>
              </a:rPr>
              <a:t>renter</a:t>
            </a:r>
            <a:r>
              <a:rPr lang="sv-SE" sz="3000" dirty="0">
                <a:solidFill>
                  <a:schemeClr val="bg1"/>
                </a:solidFill>
                <a:latin typeface="+mj-lt"/>
              </a:rPr>
              <a:t>?</a:t>
            </a:r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E86CE7E9-8CD1-5925-DA40-7AA8E154D7B5}"/>
              </a:ext>
            </a:extLst>
          </p:cNvPr>
          <p:cNvSpPr txBox="1"/>
          <p:nvPr/>
        </p:nvSpPr>
        <p:spPr>
          <a:xfrm>
            <a:off x="247134" y="1534460"/>
            <a:ext cx="6907428" cy="286232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sv-SE" sz="1800" b="0" i="0" dirty="0">
                <a:solidFill>
                  <a:schemeClr val="bg1"/>
                </a:solidFill>
                <a:effectLst/>
                <a:latin typeface="+mj-lt"/>
              </a:rPr>
              <a:t>Ole </a:t>
            </a:r>
            <a:r>
              <a:rPr lang="sv-SE" sz="1800" b="0" i="0" dirty="0" err="1">
                <a:solidFill>
                  <a:schemeClr val="bg1"/>
                </a:solidFill>
                <a:effectLst/>
                <a:latin typeface="+mj-lt"/>
              </a:rPr>
              <a:t>låner</a:t>
            </a:r>
            <a:r>
              <a:rPr lang="sv-SE" sz="1800" b="0" i="0" dirty="0">
                <a:solidFill>
                  <a:schemeClr val="bg1"/>
                </a:solidFill>
                <a:effectLst/>
                <a:latin typeface="+mj-lt"/>
              </a:rPr>
              <a:t> </a:t>
            </a:r>
            <a:r>
              <a:rPr lang="sv-SE" sz="1800" dirty="0">
                <a:solidFill>
                  <a:schemeClr val="bg1"/>
                </a:solidFill>
                <a:latin typeface="+mj-lt"/>
              </a:rPr>
              <a:t>25</a:t>
            </a:r>
            <a:r>
              <a:rPr lang="sv-SE" sz="1800" b="0" i="0" dirty="0">
                <a:solidFill>
                  <a:schemeClr val="bg1"/>
                </a:solidFill>
                <a:effectLst/>
                <a:latin typeface="+mj-lt"/>
              </a:rPr>
              <a:t> 000 kr i banken </a:t>
            </a:r>
            <a:r>
              <a:rPr lang="sv-SE" sz="1800" b="0" i="0" dirty="0" err="1">
                <a:solidFill>
                  <a:schemeClr val="bg1"/>
                </a:solidFill>
                <a:effectLst/>
                <a:latin typeface="+mj-lt"/>
              </a:rPr>
              <a:t>til</a:t>
            </a:r>
            <a:r>
              <a:rPr lang="sv-SE" sz="1800" b="0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sv-SE" sz="1800" b="0" i="0" dirty="0" err="1">
                <a:solidFill>
                  <a:schemeClr val="bg1"/>
                </a:solidFill>
                <a:effectLst/>
                <a:latin typeface="+mj-lt"/>
              </a:rPr>
              <a:t>kjøp</a:t>
            </a:r>
            <a:r>
              <a:rPr lang="sv-SE" sz="1800" b="0" i="0" dirty="0">
                <a:solidFill>
                  <a:schemeClr val="bg1"/>
                </a:solidFill>
                <a:effectLst/>
                <a:latin typeface="+mj-lt"/>
              </a:rPr>
              <a:t> av </a:t>
            </a:r>
            <a:r>
              <a:rPr lang="sv-SE" sz="1800" dirty="0">
                <a:solidFill>
                  <a:schemeClr val="bg1"/>
                </a:solidFill>
                <a:latin typeface="+mj-lt"/>
              </a:rPr>
              <a:t>bil. </a:t>
            </a:r>
            <a:br>
              <a:rPr lang="sv-SE" sz="1800">
                <a:solidFill>
                  <a:schemeClr val="bg1"/>
                </a:solidFill>
                <a:latin typeface="+mj-lt"/>
              </a:rPr>
            </a:br>
            <a:r>
              <a:rPr lang="sv-SE" sz="1800" dirty="0">
                <a:solidFill>
                  <a:schemeClr val="bg1"/>
                </a:solidFill>
                <a:latin typeface="+mj-lt"/>
              </a:rPr>
              <a:t>I </a:t>
            </a:r>
            <a:r>
              <a:rPr lang="sv-SE" sz="1800" dirty="0" err="1">
                <a:solidFill>
                  <a:schemeClr val="bg1"/>
                </a:solidFill>
                <a:latin typeface="+mj-lt"/>
              </a:rPr>
              <a:t>løpet</a:t>
            </a:r>
            <a:r>
              <a:rPr lang="sv-SE" sz="1800" dirty="0">
                <a:solidFill>
                  <a:schemeClr val="bg1"/>
                </a:solidFill>
                <a:latin typeface="+mj-lt"/>
              </a:rPr>
              <a:t> av </a:t>
            </a:r>
            <a:r>
              <a:rPr lang="sv-SE" sz="1800" dirty="0" err="1">
                <a:solidFill>
                  <a:schemeClr val="bg1"/>
                </a:solidFill>
                <a:latin typeface="+mj-lt"/>
              </a:rPr>
              <a:t>første</a:t>
            </a:r>
            <a:r>
              <a:rPr lang="sv-SE" sz="1800" dirty="0">
                <a:solidFill>
                  <a:schemeClr val="bg1"/>
                </a:solidFill>
                <a:latin typeface="+mj-lt"/>
              </a:rPr>
              <a:t> året </a:t>
            </a:r>
            <a:r>
              <a:rPr lang="sv-SE" sz="1800" dirty="0" err="1">
                <a:solidFill>
                  <a:schemeClr val="bg1"/>
                </a:solidFill>
                <a:latin typeface="+mj-lt"/>
              </a:rPr>
              <a:t>betaler</a:t>
            </a:r>
            <a:r>
              <a:rPr lang="sv-SE" sz="1800" dirty="0">
                <a:solidFill>
                  <a:schemeClr val="bg1"/>
                </a:solidFill>
                <a:latin typeface="+mj-lt"/>
              </a:rPr>
              <a:t> han </a:t>
            </a:r>
            <a:r>
              <a:rPr lang="sv-SE" sz="1800" b="0" i="0" dirty="0">
                <a:solidFill>
                  <a:schemeClr val="bg1"/>
                </a:solidFill>
                <a:effectLst/>
                <a:latin typeface="+mj-lt"/>
              </a:rPr>
              <a:t>2 500 kr i </a:t>
            </a:r>
            <a:r>
              <a:rPr lang="sv-SE" sz="1800" b="0" i="0" dirty="0" err="1">
                <a:solidFill>
                  <a:schemeClr val="bg1"/>
                </a:solidFill>
                <a:effectLst/>
                <a:latin typeface="+mj-lt"/>
              </a:rPr>
              <a:t>renter</a:t>
            </a:r>
            <a:r>
              <a:rPr lang="sv-SE" sz="1800" b="0" i="0" dirty="0">
                <a:solidFill>
                  <a:schemeClr val="bg1"/>
                </a:solidFill>
                <a:effectLst/>
                <a:latin typeface="+mj-lt"/>
              </a:rPr>
              <a:t>.</a:t>
            </a:r>
            <a:endParaRPr lang="sv-SE" sz="1800" b="0" i="0">
              <a:solidFill>
                <a:schemeClr val="bg1"/>
              </a:solidFill>
              <a:effectLst/>
              <a:latin typeface="+mj-lt"/>
            </a:endParaRPr>
          </a:p>
          <a:p>
            <a:pPr algn="l"/>
            <a:r>
              <a:rPr lang="sv-SE" sz="1800" b="0" i="0" dirty="0" err="1">
                <a:solidFill>
                  <a:schemeClr val="bg1"/>
                </a:solidFill>
                <a:effectLst/>
                <a:latin typeface="+mj-lt"/>
              </a:rPr>
              <a:t>Hva</a:t>
            </a:r>
            <a:r>
              <a:rPr lang="sv-SE" sz="1800" b="0" i="0" dirty="0">
                <a:solidFill>
                  <a:schemeClr val="bg1"/>
                </a:solidFill>
                <a:effectLst/>
                <a:latin typeface="+mj-lt"/>
              </a:rPr>
              <a:t> er </a:t>
            </a:r>
            <a:r>
              <a:rPr lang="sv-SE" sz="1800" b="0" i="0" dirty="0" err="1">
                <a:solidFill>
                  <a:schemeClr val="bg1"/>
                </a:solidFill>
                <a:effectLst/>
                <a:latin typeface="+mj-lt"/>
              </a:rPr>
              <a:t>rentesatsen</a:t>
            </a:r>
            <a:r>
              <a:rPr lang="sv-SE" sz="1800" b="0" i="0" dirty="0">
                <a:solidFill>
                  <a:schemeClr val="bg1"/>
                </a:solidFill>
                <a:effectLst/>
                <a:latin typeface="+mj-lt"/>
              </a:rPr>
              <a:t>? </a:t>
            </a:r>
          </a:p>
          <a:p>
            <a:pPr algn="l"/>
            <a:endParaRPr lang="sv-SE" sz="1800" dirty="0">
              <a:solidFill>
                <a:schemeClr val="bg1"/>
              </a:solidFill>
              <a:latin typeface="+mj-lt"/>
            </a:endParaRPr>
          </a:p>
          <a:p>
            <a:pPr algn="l"/>
            <a:endParaRPr lang="sv-SE" sz="1800" dirty="0">
              <a:solidFill>
                <a:schemeClr val="bg1"/>
              </a:solidFill>
              <a:latin typeface="+mj-lt"/>
            </a:endParaRPr>
          </a:p>
          <a:p>
            <a:r>
              <a:rPr lang="sv-SE" sz="1800" b="0" i="0" dirty="0">
                <a:solidFill>
                  <a:schemeClr val="bg1"/>
                </a:solidFill>
                <a:effectLst/>
                <a:latin typeface="+mj-lt"/>
              </a:rPr>
              <a:t>Kia </a:t>
            </a:r>
            <a:r>
              <a:rPr lang="sv-SE" sz="1800" dirty="0" err="1">
                <a:solidFill>
                  <a:schemeClr val="bg1"/>
                </a:solidFill>
                <a:latin typeface="+mj-lt"/>
              </a:rPr>
              <a:t>bruker</a:t>
            </a:r>
            <a:r>
              <a:rPr lang="sv-SE" sz="1800" dirty="0">
                <a:solidFill>
                  <a:schemeClr val="bg1"/>
                </a:solidFill>
                <a:latin typeface="+mj-lt"/>
              </a:rPr>
              <a:t> </a:t>
            </a:r>
            <a:r>
              <a:rPr lang="sv-SE" sz="1800" dirty="0" err="1">
                <a:solidFill>
                  <a:schemeClr val="bg1"/>
                </a:solidFill>
                <a:latin typeface="+mj-lt"/>
              </a:rPr>
              <a:t>kredittkortet</a:t>
            </a:r>
            <a:r>
              <a:rPr lang="sv-SE" sz="1800" dirty="0">
                <a:solidFill>
                  <a:schemeClr val="bg1"/>
                </a:solidFill>
                <a:latin typeface="+mj-lt"/>
              </a:rPr>
              <a:t> </a:t>
            </a:r>
            <a:r>
              <a:rPr lang="sv-SE" sz="1800" dirty="0" err="1">
                <a:solidFill>
                  <a:schemeClr val="bg1"/>
                </a:solidFill>
                <a:latin typeface="+mj-lt"/>
              </a:rPr>
              <a:t>til</a:t>
            </a:r>
            <a:r>
              <a:rPr lang="sv-SE" sz="1800" dirty="0">
                <a:solidFill>
                  <a:schemeClr val="bg1"/>
                </a:solidFill>
                <a:latin typeface="+mj-lt"/>
              </a:rPr>
              <a:t> å </a:t>
            </a:r>
            <a:r>
              <a:rPr lang="sv-SE" sz="1800" dirty="0" err="1">
                <a:solidFill>
                  <a:schemeClr val="bg1"/>
                </a:solidFill>
                <a:latin typeface="+mj-lt"/>
              </a:rPr>
              <a:t>betale</a:t>
            </a:r>
            <a:r>
              <a:rPr lang="sv-SE" sz="1800" dirty="0">
                <a:solidFill>
                  <a:schemeClr val="bg1"/>
                </a:solidFill>
                <a:latin typeface="+mj-lt"/>
              </a:rPr>
              <a:t> 4 000 kr for en </a:t>
            </a:r>
            <a:r>
              <a:rPr lang="sv-SE" sz="1800" dirty="0" err="1">
                <a:solidFill>
                  <a:schemeClr val="bg1"/>
                </a:solidFill>
                <a:latin typeface="+mj-lt"/>
              </a:rPr>
              <a:t>jakke</a:t>
            </a:r>
            <a:r>
              <a:rPr lang="sv-SE" sz="1800" b="0" i="0" dirty="0">
                <a:solidFill>
                  <a:schemeClr val="bg1"/>
                </a:solidFill>
                <a:effectLst/>
                <a:latin typeface="+mj-lt"/>
              </a:rPr>
              <a:t>. </a:t>
            </a:r>
            <a:r>
              <a:rPr lang="sv-SE" sz="1800" b="0" i="0" dirty="0" err="1">
                <a:solidFill>
                  <a:schemeClr val="bg1"/>
                </a:solidFill>
                <a:effectLst/>
                <a:latin typeface="+mj-lt"/>
              </a:rPr>
              <a:t>Rentesatsen</a:t>
            </a:r>
            <a:r>
              <a:rPr lang="sv-SE" sz="1800" b="0" i="0" dirty="0">
                <a:solidFill>
                  <a:schemeClr val="bg1"/>
                </a:solidFill>
                <a:effectLst/>
                <a:latin typeface="+mj-lt"/>
              </a:rPr>
              <a:t> er 28%. </a:t>
            </a:r>
            <a:br>
              <a:rPr lang="sv-SE" sz="1800">
                <a:solidFill>
                  <a:schemeClr val="bg1"/>
                </a:solidFill>
                <a:latin typeface="+mj-lt"/>
              </a:rPr>
            </a:br>
            <a:r>
              <a:rPr lang="sv-SE" sz="1800" b="0" i="0" dirty="0" err="1">
                <a:solidFill>
                  <a:schemeClr val="bg1"/>
                </a:solidFill>
                <a:effectLst/>
                <a:latin typeface="+mj-lt"/>
              </a:rPr>
              <a:t>Hva</a:t>
            </a:r>
            <a:r>
              <a:rPr lang="sv-SE" sz="1800" b="0" i="0" dirty="0">
                <a:solidFill>
                  <a:schemeClr val="bg1"/>
                </a:solidFill>
                <a:effectLst/>
                <a:latin typeface="+mj-lt"/>
              </a:rPr>
              <a:t> </a:t>
            </a:r>
            <a:r>
              <a:rPr lang="sv-SE" sz="1800" b="0" i="0" dirty="0" err="1">
                <a:solidFill>
                  <a:schemeClr val="bg1"/>
                </a:solidFill>
                <a:effectLst/>
                <a:latin typeface="+mj-lt"/>
              </a:rPr>
              <a:t>betaler</a:t>
            </a:r>
            <a:r>
              <a:rPr lang="sv-SE" sz="1800" dirty="0">
                <a:solidFill>
                  <a:schemeClr val="bg1"/>
                </a:solidFill>
                <a:latin typeface="+mj-lt"/>
              </a:rPr>
              <a:t> Kia totalt, for både </a:t>
            </a:r>
            <a:r>
              <a:rPr lang="sv-SE" sz="1800" dirty="0" err="1">
                <a:solidFill>
                  <a:schemeClr val="bg1"/>
                </a:solidFill>
                <a:latin typeface="+mj-lt"/>
              </a:rPr>
              <a:t>jakken</a:t>
            </a:r>
            <a:r>
              <a:rPr lang="sv-SE" sz="1800" dirty="0">
                <a:solidFill>
                  <a:schemeClr val="bg1"/>
                </a:solidFill>
                <a:latin typeface="+mj-lt"/>
              </a:rPr>
              <a:t> </a:t>
            </a:r>
            <a:r>
              <a:rPr lang="sv-SE" sz="1800" err="1">
                <a:solidFill>
                  <a:schemeClr val="bg1"/>
                </a:solidFill>
                <a:latin typeface="+mj-lt"/>
              </a:rPr>
              <a:t>og</a:t>
            </a:r>
            <a:r>
              <a:rPr lang="sv-SE" sz="1800" dirty="0">
                <a:solidFill>
                  <a:schemeClr val="bg1"/>
                </a:solidFill>
                <a:latin typeface="+mj-lt"/>
              </a:rPr>
              <a:t> </a:t>
            </a:r>
            <a:r>
              <a:rPr lang="sv-SE" sz="1800" dirty="0" err="1">
                <a:solidFill>
                  <a:schemeClr val="bg1"/>
                </a:solidFill>
                <a:latin typeface="+mj-lt"/>
              </a:rPr>
              <a:t>renter</a:t>
            </a:r>
            <a:r>
              <a:rPr lang="sv-SE" sz="1800" dirty="0">
                <a:solidFill>
                  <a:schemeClr val="bg1"/>
                </a:solidFill>
                <a:latin typeface="+mj-lt"/>
              </a:rPr>
              <a:t>, </a:t>
            </a:r>
            <a:r>
              <a:rPr lang="sv-SE" sz="1800" dirty="0" err="1">
                <a:solidFill>
                  <a:schemeClr val="bg1"/>
                </a:solidFill>
                <a:latin typeface="+mj-lt"/>
              </a:rPr>
              <a:t>dersom</a:t>
            </a:r>
            <a:r>
              <a:rPr lang="sv-SE" sz="1800" dirty="0">
                <a:solidFill>
                  <a:schemeClr val="bg1"/>
                </a:solidFill>
                <a:latin typeface="+mj-lt"/>
              </a:rPr>
              <a:t> </a:t>
            </a:r>
            <a:r>
              <a:rPr lang="sv-SE" sz="1800" dirty="0" err="1">
                <a:solidFill>
                  <a:schemeClr val="bg1"/>
                </a:solidFill>
                <a:latin typeface="+mj-lt"/>
              </a:rPr>
              <a:t>hun</a:t>
            </a:r>
            <a:r>
              <a:rPr lang="sv-SE" sz="1800" dirty="0">
                <a:solidFill>
                  <a:schemeClr val="bg1"/>
                </a:solidFill>
                <a:latin typeface="+mj-lt"/>
              </a:rPr>
              <a:t> </a:t>
            </a:r>
            <a:r>
              <a:rPr lang="sv-SE" sz="1800" dirty="0" err="1">
                <a:solidFill>
                  <a:schemeClr val="bg1"/>
                </a:solidFill>
                <a:latin typeface="+mj-lt"/>
              </a:rPr>
              <a:t>betaler</a:t>
            </a:r>
            <a:r>
              <a:rPr lang="sv-SE" sz="1800" dirty="0">
                <a:solidFill>
                  <a:schemeClr val="bg1"/>
                </a:solidFill>
                <a:latin typeface="+mj-lt"/>
              </a:rPr>
              <a:t> ned </a:t>
            </a:r>
            <a:r>
              <a:rPr lang="sv-SE" sz="1800" dirty="0" err="1">
                <a:solidFill>
                  <a:schemeClr val="bg1"/>
                </a:solidFill>
                <a:latin typeface="+mj-lt"/>
              </a:rPr>
              <a:t>kredittkortlånet</a:t>
            </a:r>
            <a:r>
              <a:rPr lang="sv-SE" sz="1800" dirty="0">
                <a:solidFill>
                  <a:schemeClr val="bg1"/>
                </a:solidFill>
                <a:latin typeface="+mj-lt"/>
              </a:rPr>
              <a:t> et år etter </a:t>
            </a:r>
            <a:r>
              <a:rPr lang="sv-SE" sz="1800" dirty="0" err="1">
                <a:solidFill>
                  <a:schemeClr val="bg1"/>
                </a:solidFill>
                <a:latin typeface="+mj-lt"/>
              </a:rPr>
              <a:t>kjøpet</a:t>
            </a:r>
            <a:r>
              <a:rPr lang="sv-SE" sz="1800" dirty="0">
                <a:solidFill>
                  <a:schemeClr val="bg1"/>
                </a:solidFill>
                <a:latin typeface="+mj-lt"/>
              </a:rPr>
              <a:t>?</a:t>
            </a:r>
            <a:endParaRPr lang="sv-SE" sz="1800" b="0" i="0">
              <a:solidFill>
                <a:schemeClr val="bg1"/>
              </a:solidFill>
              <a:effectLst/>
              <a:latin typeface="+mj-lt"/>
              <a:ea typeface="Verdana"/>
            </a:endParaRPr>
          </a:p>
          <a:p>
            <a:pPr algn="l"/>
            <a:endParaRPr lang="sv-SE" sz="1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640414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3F4CE8-BCBB-E14E-B3D7-1A29994203C4}"/>
              </a:ext>
            </a:extLst>
          </p:cNvPr>
          <p:cNvSpPr txBox="1"/>
          <p:nvPr/>
        </p:nvSpPr>
        <p:spPr>
          <a:xfrm>
            <a:off x="154112" y="143489"/>
            <a:ext cx="53726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solidFill>
                  <a:srgbClr val="FE5000"/>
                </a:solidFill>
                <a:latin typeface="+mj-lt"/>
              </a:rPr>
              <a:t>Hva</a:t>
            </a:r>
            <a:r>
              <a:rPr lang="en-US" sz="3000" dirty="0">
                <a:solidFill>
                  <a:srgbClr val="FE5000"/>
                </a:solidFill>
                <a:latin typeface="+mj-lt"/>
              </a:rPr>
              <a:t> er et </a:t>
            </a:r>
            <a:r>
              <a:rPr lang="en-US" sz="3000" dirty="0" err="1">
                <a:solidFill>
                  <a:srgbClr val="FE5000"/>
                </a:solidFill>
                <a:latin typeface="+mj-lt"/>
              </a:rPr>
              <a:t>forbrukslån</a:t>
            </a:r>
            <a:endParaRPr lang="en-US" sz="3000" dirty="0">
              <a:solidFill>
                <a:srgbClr val="FE5000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BF1E11-0E93-8D4D-A352-9722470A435D}"/>
              </a:ext>
            </a:extLst>
          </p:cNvPr>
          <p:cNvSpPr txBox="1"/>
          <p:nvPr/>
        </p:nvSpPr>
        <p:spPr>
          <a:xfrm>
            <a:off x="93945" y="1285318"/>
            <a:ext cx="6043808" cy="29546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184150">
              <a:lnSpc>
                <a:spcPct val="150000"/>
              </a:lnSpc>
            </a:pPr>
            <a:endParaRPr lang="en-US" sz="2000" b="1" dirty="0">
              <a:solidFill>
                <a:srgbClr val="434A4F"/>
              </a:solidFill>
              <a:latin typeface="+mj-lt"/>
            </a:endParaRPr>
          </a:p>
          <a:p>
            <a:pPr marL="184150"/>
            <a:endParaRPr lang="sv-SE" sz="1300" dirty="0">
              <a:solidFill>
                <a:srgbClr val="434A4F"/>
              </a:solidFill>
              <a:latin typeface="+mj-lt"/>
            </a:endParaRPr>
          </a:p>
          <a:p>
            <a:pPr marL="184150"/>
            <a:r>
              <a:rPr lang="sv-SE" sz="1300" dirty="0">
                <a:solidFill>
                  <a:srgbClr val="434A4F"/>
                </a:solidFill>
                <a:latin typeface="+mj-lt"/>
              </a:rPr>
              <a:t>Lån som tas opp </a:t>
            </a:r>
            <a:r>
              <a:rPr lang="sv-SE" sz="1300" dirty="0" err="1">
                <a:solidFill>
                  <a:srgbClr val="434A4F"/>
                </a:solidFill>
                <a:latin typeface="+mj-lt"/>
              </a:rPr>
              <a:t>til</a:t>
            </a:r>
            <a:r>
              <a:rPr lang="sv-SE" sz="1300" dirty="0">
                <a:solidFill>
                  <a:srgbClr val="434A4F"/>
                </a:solidFill>
                <a:latin typeface="+mj-lt"/>
              </a:rPr>
              <a:t> </a:t>
            </a:r>
            <a:r>
              <a:rPr lang="sv-SE" sz="1300" dirty="0" err="1">
                <a:solidFill>
                  <a:srgbClr val="434A4F"/>
                </a:solidFill>
                <a:latin typeface="+mj-lt"/>
              </a:rPr>
              <a:t>forbruk</a:t>
            </a:r>
            <a:r>
              <a:rPr lang="sv-SE" sz="1300" dirty="0">
                <a:solidFill>
                  <a:srgbClr val="434A4F"/>
                </a:solidFill>
                <a:latin typeface="+mj-lt"/>
              </a:rPr>
              <a:t> av for </a:t>
            </a:r>
            <a:r>
              <a:rPr lang="sv-SE" sz="1300" dirty="0" err="1">
                <a:solidFill>
                  <a:srgbClr val="434A4F"/>
                </a:solidFill>
                <a:latin typeface="+mj-lt"/>
              </a:rPr>
              <a:t>eksempel</a:t>
            </a:r>
            <a:r>
              <a:rPr lang="sv-SE" sz="1300" dirty="0">
                <a:solidFill>
                  <a:srgbClr val="434A4F"/>
                </a:solidFill>
                <a:latin typeface="+mj-lt"/>
              </a:rPr>
              <a:t> </a:t>
            </a:r>
            <a:r>
              <a:rPr lang="sv-SE" sz="1300" dirty="0" err="1">
                <a:solidFill>
                  <a:srgbClr val="434A4F"/>
                </a:solidFill>
                <a:latin typeface="+mj-lt"/>
              </a:rPr>
              <a:t>klær</a:t>
            </a:r>
            <a:r>
              <a:rPr lang="sv-SE" sz="1300" dirty="0">
                <a:solidFill>
                  <a:srgbClr val="434A4F"/>
                </a:solidFill>
                <a:latin typeface="+mj-lt"/>
              </a:rPr>
              <a:t>, sko eller </a:t>
            </a:r>
            <a:r>
              <a:rPr lang="sv-SE" sz="1300" dirty="0" err="1">
                <a:solidFill>
                  <a:srgbClr val="434A4F"/>
                </a:solidFill>
                <a:latin typeface="+mj-lt"/>
              </a:rPr>
              <a:t>møbler</a:t>
            </a:r>
            <a:r>
              <a:rPr lang="sv-SE" sz="1300" dirty="0">
                <a:solidFill>
                  <a:srgbClr val="434A4F"/>
                </a:solidFill>
                <a:latin typeface="+mj-lt"/>
              </a:rPr>
              <a:t>. </a:t>
            </a:r>
          </a:p>
          <a:p>
            <a:pPr marL="184150"/>
            <a:r>
              <a:rPr lang="sv-SE" sz="1300" dirty="0" err="1">
                <a:solidFill>
                  <a:srgbClr val="434A4F"/>
                </a:solidFill>
                <a:latin typeface="+mj-lt"/>
              </a:rPr>
              <a:t>Lånene</a:t>
            </a:r>
            <a:r>
              <a:rPr lang="sv-SE" sz="1300" dirty="0">
                <a:solidFill>
                  <a:srgbClr val="434A4F"/>
                </a:solidFill>
                <a:latin typeface="+mj-lt"/>
              </a:rPr>
              <a:t> kan ha </a:t>
            </a:r>
            <a:r>
              <a:rPr lang="sv-SE" sz="1300" dirty="0" err="1">
                <a:solidFill>
                  <a:srgbClr val="434A4F"/>
                </a:solidFill>
                <a:latin typeface="+mj-lt"/>
              </a:rPr>
              <a:t>forskjellige</a:t>
            </a:r>
            <a:r>
              <a:rPr lang="sv-SE" sz="1300" dirty="0">
                <a:solidFill>
                  <a:srgbClr val="434A4F"/>
                </a:solidFill>
                <a:latin typeface="+mj-lt"/>
              </a:rPr>
              <a:t> </a:t>
            </a:r>
            <a:r>
              <a:rPr lang="sv-SE" sz="1300" dirty="0" err="1">
                <a:solidFill>
                  <a:srgbClr val="434A4F"/>
                </a:solidFill>
                <a:latin typeface="+mj-lt"/>
              </a:rPr>
              <a:t>navn</a:t>
            </a:r>
            <a:r>
              <a:rPr lang="sv-SE" sz="1300" dirty="0">
                <a:solidFill>
                  <a:srgbClr val="434A4F"/>
                </a:solidFill>
                <a:latin typeface="+mj-lt"/>
              </a:rPr>
              <a:t>, for </a:t>
            </a:r>
            <a:r>
              <a:rPr lang="sv-SE" sz="1300" dirty="0" err="1">
                <a:solidFill>
                  <a:srgbClr val="434A4F"/>
                </a:solidFill>
                <a:latin typeface="+mj-lt"/>
              </a:rPr>
              <a:t>eksempel</a:t>
            </a:r>
            <a:r>
              <a:rPr lang="sv-SE" sz="1300" dirty="0">
                <a:solidFill>
                  <a:srgbClr val="434A4F"/>
                </a:solidFill>
                <a:latin typeface="+mj-lt"/>
              </a:rPr>
              <a:t> private lån, lån </a:t>
            </a:r>
            <a:r>
              <a:rPr lang="sv-SE" sz="1300" dirty="0" err="1">
                <a:solidFill>
                  <a:srgbClr val="434A4F"/>
                </a:solidFill>
                <a:latin typeface="+mj-lt"/>
              </a:rPr>
              <a:t>uten</a:t>
            </a:r>
            <a:r>
              <a:rPr lang="sv-SE" sz="1300" dirty="0">
                <a:solidFill>
                  <a:srgbClr val="434A4F"/>
                </a:solidFill>
                <a:latin typeface="+mj-lt"/>
              </a:rPr>
              <a:t> </a:t>
            </a:r>
            <a:r>
              <a:rPr lang="sv-SE" sz="1300" dirty="0" err="1">
                <a:solidFill>
                  <a:srgbClr val="434A4F"/>
                </a:solidFill>
                <a:latin typeface="+mj-lt"/>
              </a:rPr>
              <a:t>sikkerhet</a:t>
            </a:r>
            <a:r>
              <a:rPr lang="sv-SE" sz="1300" dirty="0">
                <a:solidFill>
                  <a:srgbClr val="434A4F"/>
                </a:solidFill>
                <a:latin typeface="+mj-lt"/>
              </a:rPr>
              <a:t> eller </a:t>
            </a:r>
            <a:r>
              <a:rPr lang="sv-SE" sz="1300" dirty="0" err="1">
                <a:solidFill>
                  <a:srgbClr val="434A4F"/>
                </a:solidFill>
                <a:latin typeface="+mj-lt"/>
              </a:rPr>
              <a:t>forbrukslån</a:t>
            </a:r>
            <a:r>
              <a:rPr lang="sv-SE" sz="1300" dirty="0">
                <a:solidFill>
                  <a:srgbClr val="434A4F"/>
                </a:solidFill>
                <a:latin typeface="+mj-lt"/>
              </a:rPr>
              <a:t>.</a:t>
            </a:r>
          </a:p>
          <a:p>
            <a:pPr marL="184150"/>
            <a:endParaRPr lang="sv-SE" sz="1300" dirty="0">
              <a:solidFill>
                <a:srgbClr val="434A4F"/>
              </a:solidFill>
              <a:latin typeface="+mj-lt"/>
            </a:endParaRPr>
          </a:p>
          <a:p>
            <a:pPr marL="184150"/>
            <a:r>
              <a:rPr lang="sv-SE" sz="1300" dirty="0" err="1">
                <a:solidFill>
                  <a:srgbClr val="434A4F"/>
                </a:solidFill>
                <a:latin typeface="+mj-lt"/>
              </a:rPr>
              <a:t>Selv</a:t>
            </a:r>
            <a:r>
              <a:rPr lang="sv-SE" sz="1300" dirty="0">
                <a:solidFill>
                  <a:srgbClr val="434A4F"/>
                </a:solidFill>
                <a:latin typeface="+mj-lt"/>
              </a:rPr>
              <a:t> </a:t>
            </a:r>
            <a:r>
              <a:rPr lang="sv-SE" sz="1300" dirty="0" err="1">
                <a:solidFill>
                  <a:srgbClr val="434A4F"/>
                </a:solidFill>
                <a:latin typeface="+mj-lt"/>
              </a:rPr>
              <a:t>betaling</a:t>
            </a:r>
            <a:r>
              <a:rPr lang="sv-SE" sz="1300" dirty="0">
                <a:solidFill>
                  <a:srgbClr val="434A4F"/>
                </a:solidFill>
                <a:latin typeface="+mj-lt"/>
              </a:rPr>
              <a:t> med faktura er et slags </a:t>
            </a:r>
            <a:r>
              <a:rPr lang="sv-SE" sz="1300" dirty="0" err="1">
                <a:solidFill>
                  <a:srgbClr val="434A4F"/>
                </a:solidFill>
                <a:latin typeface="+mj-lt"/>
              </a:rPr>
              <a:t>forbrukslån</a:t>
            </a:r>
            <a:r>
              <a:rPr lang="sv-SE" sz="1300" dirty="0">
                <a:solidFill>
                  <a:srgbClr val="434A4F"/>
                </a:solidFill>
                <a:latin typeface="+mj-lt"/>
              </a:rPr>
              <a:t>. </a:t>
            </a:r>
            <a:br>
              <a:rPr lang="sv-SE" sz="1300">
                <a:solidFill>
                  <a:srgbClr val="434A4F"/>
                </a:solidFill>
                <a:latin typeface="+mj-lt"/>
              </a:rPr>
            </a:br>
            <a:r>
              <a:rPr lang="sv-SE" sz="1300" dirty="0">
                <a:solidFill>
                  <a:srgbClr val="434A4F"/>
                </a:solidFill>
                <a:latin typeface="+mj-lt"/>
              </a:rPr>
              <a:t>Du </a:t>
            </a:r>
            <a:r>
              <a:rPr lang="sv-SE" sz="1300" dirty="0" err="1">
                <a:solidFill>
                  <a:srgbClr val="434A4F"/>
                </a:solidFill>
                <a:latin typeface="+mj-lt"/>
              </a:rPr>
              <a:t>betaler</a:t>
            </a:r>
            <a:r>
              <a:rPr lang="sv-SE" sz="1300" dirty="0">
                <a:solidFill>
                  <a:srgbClr val="434A4F"/>
                </a:solidFill>
                <a:latin typeface="+mj-lt"/>
              </a:rPr>
              <a:t> </a:t>
            </a:r>
            <a:r>
              <a:rPr lang="sv-SE" sz="1300" dirty="0" err="1">
                <a:solidFill>
                  <a:srgbClr val="434A4F"/>
                </a:solidFill>
                <a:latin typeface="+mj-lt"/>
              </a:rPr>
              <a:t>ikke</a:t>
            </a:r>
            <a:r>
              <a:rPr lang="sv-SE" sz="1300" dirty="0">
                <a:solidFill>
                  <a:srgbClr val="434A4F"/>
                </a:solidFill>
                <a:latin typeface="+mj-lt"/>
              </a:rPr>
              <a:t> for varen eller </a:t>
            </a:r>
            <a:r>
              <a:rPr lang="sv-SE" sz="1300" dirty="0" err="1">
                <a:solidFill>
                  <a:srgbClr val="434A4F"/>
                </a:solidFill>
                <a:latin typeface="+mj-lt"/>
              </a:rPr>
              <a:t>tjenesten</a:t>
            </a:r>
            <a:r>
              <a:rPr lang="sv-SE" sz="1300" dirty="0">
                <a:solidFill>
                  <a:srgbClr val="434A4F"/>
                </a:solidFill>
                <a:latin typeface="+mj-lt"/>
              </a:rPr>
              <a:t> med en </a:t>
            </a:r>
            <a:r>
              <a:rPr lang="sv-SE" sz="1300" dirty="0" err="1">
                <a:solidFill>
                  <a:srgbClr val="434A4F"/>
                </a:solidFill>
                <a:latin typeface="+mj-lt"/>
              </a:rPr>
              <a:t>gang</a:t>
            </a:r>
            <a:r>
              <a:rPr lang="sv-SE" sz="1300" dirty="0">
                <a:solidFill>
                  <a:srgbClr val="434A4F"/>
                </a:solidFill>
                <a:latin typeface="+mj-lt"/>
              </a:rPr>
              <a:t>, </a:t>
            </a:r>
            <a:r>
              <a:rPr lang="sv-SE" sz="1300" err="1">
                <a:solidFill>
                  <a:srgbClr val="434A4F"/>
                </a:solidFill>
                <a:latin typeface="+mj-lt"/>
              </a:rPr>
              <a:t>og</a:t>
            </a:r>
            <a:r>
              <a:rPr lang="sv-SE" sz="1300" dirty="0">
                <a:solidFill>
                  <a:srgbClr val="434A4F"/>
                </a:solidFill>
                <a:latin typeface="+mj-lt"/>
              </a:rPr>
              <a:t> slik blir </a:t>
            </a:r>
            <a:r>
              <a:rPr lang="sv-SE" sz="1300" dirty="0" err="1">
                <a:solidFill>
                  <a:srgbClr val="434A4F"/>
                </a:solidFill>
                <a:latin typeface="+mj-lt"/>
              </a:rPr>
              <a:t>fakturaen</a:t>
            </a:r>
            <a:r>
              <a:rPr lang="sv-SE" sz="1300" dirty="0">
                <a:solidFill>
                  <a:srgbClr val="434A4F"/>
                </a:solidFill>
                <a:latin typeface="+mj-lt"/>
              </a:rPr>
              <a:t> en form for </a:t>
            </a:r>
            <a:r>
              <a:rPr lang="sv-SE" sz="1300" dirty="0" err="1">
                <a:solidFill>
                  <a:srgbClr val="434A4F"/>
                </a:solidFill>
                <a:latin typeface="+mj-lt"/>
              </a:rPr>
              <a:t>kreditt</a:t>
            </a:r>
            <a:r>
              <a:rPr lang="sv-SE" sz="1300" dirty="0">
                <a:solidFill>
                  <a:srgbClr val="434A4F"/>
                </a:solidFill>
                <a:latin typeface="+mj-lt"/>
              </a:rPr>
              <a:t>.</a:t>
            </a:r>
          </a:p>
          <a:p>
            <a:pPr marL="184150"/>
            <a:endParaRPr lang="sv-SE" sz="1300" dirty="0">
              <a:solidFill>
                <a:srgbClr val="434A4F"/>
              </a:solidFill>
              <a:latin typeface="+mj-lt"/>
            </a:endParaRPr>
          </a:p>
          <a:p>
            <a:pPr marL="184150"/>
            <a:r>
              <a:rPr lang="sv-SE" sz="1300" dirty="0" err="1">
                <a:solidFill>
                  <a:srgbClr val="434A4F"/>
                </a:solidFill>
                <a:latin typeface="+mj-lt"/>
              </a:rPr>
              <a:t>Forbrukslån</a:t>
            </a:r>
            <a:r>
              <a:rPr lang="sv-SE" sz="1300" dirty="0">
                <a:solidFill>
                  <a:srgbClr val="434A4F"/>
                </a:solidFill>
                <a:latin typeface="+mj-lt"/>
              </a:rPr>
              <a:t> har </a:t>
            </a:r>
            <a:r>
              <a:rPr lang="sv-SE" sz="1300" dirty="0" err="1">
                <a:solidFill>
                  <a:srgbClr val="434A4F"/>
                </a:solidFill>
                <a:latin typeface="+mj-lt"/>
              </a:rPr>
              <a:t>høyere</a:t>
            </a:r>
            <a:r>
              <a:rPr lang="sv-SE" sz="1300" dirty="0">
                <a:solidFill>
                  <a:srgbClr val="434A4F"/>
                </a:solidFill>
                <a:latin typeface="+mj-lt"/>
              </a:rPr>
              <a:t> </a:t>
            </a:r>
            <a:r>
              <a:rPr lang="sv-SE" sz="1300" dirty="0" err="1">
                <a:solidFill>
                  <a:srgbClr val="434A4F"/>
                </a:solidFill>
                <a:latin typeface="+mj-lt"/>
              </a:rPr>
              <a:t>renter</a:t>
            </a:r>
            <a:r>
              <a:rPr lang="sv-SE" sz="1300" dirty="0">
                <a:solidFill>
                  <a:srgbClr val="434A4F"/>
                </a:solidFill>
                <a:latin typeface="+mj-lt"/>
              </a:rPr>
              <a:t> </a:t>
            </a:r>
            <a:r>
              <a:rPr lang="sv-SE" sz="1300" dirty="0" err="1">
                <a:solidFill>
                  <a:srgbClr val="434A4F"/>
                </a:solidFill>
                <a:latin typeface="+mj-lt"/>
              </a:rPr>
              <a:t>enn</a:t>
            </a:r>
            <a:r>
              <a:rPr lang="sv-SE" sz="1300" dirty="0">
                <a:solidFill>
                  <a:srgbClr val="434A4F"/>
                </a:solidFill>
                <a:latin typeface="+mj-lt"/>
              </a:rPr>
              <a:t> </a:t>
            </a:r>
            <a:r>
              <a:rPr lang="sv-SE" sz="1300" dirty="0" err="1">
                <a:solidFill>
                  <a:srgbClr val="434A4F"/>
                </a:solidFill>
                <a:latin typeface="+mj-lt"/>
              </a:rPr>
              <a:t>boliglån</a:t>
            </a:r>
            <a:r>
              <a:rPr lang="sv-SE" sz="1300" dirty="0">
                <a:solidFill>
                  <a:srgbClr val="434A4F"/>
                </a:solidFill>
                <a:latin typeface="+mj-lt"/>
              </a:rPr>
              <a:t> </a:t>
            </a:r>
            <a:r>
              <a:rPr lang="sv-SE" sz="1300" dirty="0" err="1">
                <a:solidFill>
                  <a:srgbClr val="434A4F"/>
                </a:solidFill>
                <a:latin typeface="+mj-lt"/>
              </a:rPr>
              <a:t>fordi</a:t>
            </a:r>
            <a:r>
              <a:rPr lang="sv-SE" sz="1300" dirty="0">
                <a:solidFill>
                  <a:srgbClr val="434A4F"/>
                </a:solidFill>
                <a:latin typeface="+mj-lt"/>
              </a:rPr>
              <a:t> det </a:t>
            </a:r>
            <a:r>
              <a:rPr lang="sv-SE" sz="1300" dirty="0" err="1">
                <a:solidFill>
                  <a:srgbClr val="434A4F"/>
                </a:solidFill>
                <a:latin typeface="+mj-lt"/>
              </a:rPr>
              <a:t>stilles</a:t>
            </a:r>
            <a:r>
              <a:rPr lang="sv-SE" sz="1300" dirty="0">
                <a:solidFill>
                  <a:srgbClr val="434A4F"/>
                </a:solidFill>
                <a:latin typeface="+mj-lt"/>
              </a:rPr>
              <a:t> mindre eller ingen </a:t>
            </a:r>
            <a:r>
              <a:rPr lang="sv-SE" sz="1300">
                <a:solidFill>
                  <a:srgbClr val="434A4F"/>
                </a:solidFill>
                <a:latin typeface="+mj-lt"/>
              </a:rPr>
              <a:t>krav </a:t>
            </a:r>
            <a:r>
              <a:rPr lang="sv-SE" sz="1300" err="1">
                <a:solidFill>
                  <a:srgbClr val="434A4F"/>
                </a:solidFill>
                <a:latin typeface="+mj-lt"/>
              </a:rPr>
              <a:t>til</a:t>
            </a:r>
            <a:r>
              <a:rPr lang="sv-SE" sz="1300">
                <a:solidFill>
                  <a:srgbClr val="434A4F"/>
                </a:solidFill>
                <a:latin typeface="+mj-lt"/>
              </a:rPr>
              <a:t> </a:t>
            </a:r>
            <a:r>
              <a:rPr lang="sv-SE" sz="1300" dirty="0" err="1">
                <a:solidFill>
                  <a:srgbClr val="434A4F"/>
                </a:solidFill>
                <a:latin typeface="+mj-lt"/>
              </a:rPr>
              <a:t>sikkerhet</a:t>
            </a:r>
            <a:r>
              <a:rPr lang="sv-SE" sz="1300" dirty="0">
                <a:solidFill>
                  <a:srgbClr val="434A4F"/>
                </a:solidFill>
                <a:latin typeface="+mj-lt"/>
              </a:rPr>
              <a:t> for lånet. </a:t>
            </a:r>
            <a:br>
              <a:rPr lang="sv-SE" sz="1300">
                <a:solidFill>
                  <a:srgbClr val="434A4F"/>
                </a:solidFill>
                <a:latin typeface="+mj-lt"/>
              </a:rPr>
            </a:br>
            <a:r>
              <a:rPr lang="sv-SE" sz="1300" dirty="0">
                <a:solidFill>
                  <a:srgbClr val="434A4F"/>
                </a:solidFill>
                <a:latin typeface="+mj-lt"/>
              </a:rPr>
              <a:t>Et </a:t>
            </a:r>
            <a:r>
              <a:rPr lang="sv-SE" sz="1300" dirty="0" err="1">
                <a:solidFill>
                  <a:srgbClr val="434A4F"/>
                </a:solidFill>
                <a:latin typeface="+mj-lt"/>
              </a:rPr>
              <a:t>boliglån</a:t>
            </a:r>
            <a:r>
              <a:rPr lang="sv-SE" sz="1300" dirty="0">
                <a:solidFill>
                  <a:srgbClr val="434A4F"/>
                </a:solidFill>
                <a:latin typeface="+mj-lt"/>
              </a:rPr>
              <a:t> </a:t>
            </a:r>
            <a:r>
              <a:rPr lang="sv-SE" sz="1300" dirty="0" err="1">
                <a:solidFill>
                  <a:srgbClr val="434A4F"/>
                </a:solidFill>
                <a:latin typeface="+mj-lt"/>
              </a:rPr>
              <a:t>f.eks</a:t>
            </a:r>
            <a:r>
              <a:rPr lang="sv-SE" sz="1300" dirty="0">
                <a:solidFill>
                  <a:srgbClr val="434A4F"/>
                </a:solidFill>
                <a:latin typeface="+mj-lt"/>
              </a:rPr>
              <a:t>. har din </a:t>
            </a:r>
            <a:r>
              <a:rPr lang="sv-SE" sz="1300" dirty="0" err="1">
                <a:solidFill>
                  <a:srgbClr val="434A4F"/>
                </a:solidFill>
                <a:latin typeface="+mj-lt"/>
              </a:rPr>
              <a:t>bolig</a:t>
            </a:r>
            <a:r>
              <a:rPr lang="sv-SE" sz="1300" dirty="0">
                <a:solidFill>
                  <a:srgbClr val="434A4F"/>
                </a:solidFill>
                <a:latin typeface="+mj-lt"/>
              </a:rPr>
              <a:t> som </a:t>
            </a:r>
            <a:r>
              <a:rPr lang="sv-SE" sz="1300" dirty="0" err="1">
                <a:solidFill>
                  <a:srgbClr val="434A4F"/>
                </a:solidFill>
                <a:latin typeface="+mj-lt"/>
              </a:rPr>
              <a:t>sikkerhet</a:t>
            </a:r>
            <a:r>
              <a:rPr lang="sv-SE" sz="1300" dirty="0">
                <a:solidFill>
                  <a:srgbClr val="434A4F"/>
                </a:solidFill>
                <a:latin typeface="+mj-lt"/>
              </a:rPr>
              <a:t>.</a:t>
            </a:r>
            <a:endParaRPr lang="sv-SE" sz="1400" dirty="0">
              <a:solidFill>
                <a:srgbClr val="72787C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1100443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Custom 3">
      <a:dk1>
        <a:srgbClr val="71787C"/>
      </a:dk1>
      <a:lt1>
        <a:srgbClr val="FFFFFF"/>
      </a:lt1>
      <a:dk2>
        <a:srgbClr val="FE5000"/>
      </a:dk2>
      <a:lt2>
        <a:srgbClr val="86CBE3"/>
      </a:lt2>
      <a:accent1>
        <a:srgbClr val="FE5000"/>
      </a:accent1>
      <a:accent2>
        <a:srgbClr val="F0F0F2"/>
      </a:accent2>
      <a:accent3>
        <a:srgbClr val="F0F0F2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78a82879687a522a9b266a9a33635f52 [Read-Only]" id="{CBC1123D-FA2E-45FE-BD82-CDAB78959AB6}" vid="{2CF87127-1157-46DE-87CA-E6CC73B88C33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78a82879687a522a9b266a9a33635f52 [Read-Only]" id="{CBC1123D-FA2E-45FE-BD82-CDAB78959AB6}" vid="{81727FC3-B05F-433C-B450-5DEA134B5859}"/>
    </a:ext>
  </a:extLst>
</a:theme>
</file>

<file path=ppt/theme/theme3.xml><?xml version="1.0" encoding="utf-8"?>
<a:theme xmlns:a="http://schemas.openxmlformats.org/drawingml/2006/main" name="Lowell">
  <a:themeElements>
    <a:clrScheme name="Custom 1">
      <a:dk1>
        <a:srgbClr val="3A4146"/>
      </a:dk1>
      <a:lt1>
        <a:srgbClr val="FFFFFF"/>
      </a:lt1>
      <a:dk2>
        <a:srgbClr val="FE5000"/>
      </a:dk2>
      <a:lt2>
        <a:srgbClr val="86CBE3"/>
      </a:lt2>
      <a:accent1>
        <a:srgbClr val="FE5000"/>
      </a:accent1>
      <a:accent2>
        <a:srgbClr val="F8DDCE"/>
      </a:accent2>
      <a:accent3>
        <a:srgbClr val="D9DBDC"/>
      </a:accent3>
      <a:accent4>
        <a:srgbClr val="B5B7B9"/>
      </a:accent4>
      <a:accent5>
        <a:srgbClr val="8F9295"/>
      </a:accent5>
      <a:accent6>
        <a:srgbClr val="71787C"/>
      </a:accent6>
      <a:hlink>
        <a:srgbClr val="FD4F00"/>
      </a:hlink>
      <a:folHlink>
        <a:srgbClr val="86CAE3"/>
      </a:folHlink>
    </a:clrScheme>
    <a:fontScheme name="Lowell font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78a82879687a522a9b266a9a33635f52 [Read-Only]" id="{CBC1123D-FA2E-45FE-BD82-CDAB78959AB6}" vid="{A4EFA444-648E-4853-9EC7-C095A4E3B492}"/>
    </a:ext>
  </a:ext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78a82879687a522a9b266a9a33635f52 [Read-Only]" id="{CBC1123D-FA2E-45FE-BD82-CDAB78959AB6}" vid="{8EC70ED6-5660-4791-9C58-7A715DD70744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77bb955-c378-4b87-866a-936879fd0e17">
      <Terms xmlns="http://schemas.microsoft.com/office/infopath/2007/PartnerControls"/>
    </lcf76f155ced4ddcb4097134ff3c332f>
    <TaxCatchAll xmlns="738bb523-7357-4012-893c-cf1f7512d778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5D2A7D9C6DEE4B87BAE95BE50AE0C2" ma:contentTypeVersion="16" ma:contentTypeDescription="Create a new document." ma:contentTypeScope="" ma:versionID="f5293d3744a25d78872012ac9c34daed">
  <xsd:schema xmlns:xsd="http://www.w3.org/2001/XMLSchema" xmlns:xs="http://www.w3.org/2001/XMLSchema" xmlns:p="http://schemas.microsoft.com/office/2006/metadata/properties" xmlns:ns2="277bb955-c378-4b87-866a-936879fd0e17" xmlns:ns3="738bb523-7357-4012-893c-cf1f7512d778" targetNamespace="http://schemas.microsoft.com/office/2006/metadata/properties" ma:root="true" ma:fieldsID="a1686f5197d870cd6fa1f33d9d7d281f" ns2:_="" ns3:_="">
    <xsd:import namespace="277bb955-c378-4b87-866a-936879fd0e17"/>
    <xsd:import namespace="738bb523-7357-4012-893c-cf1f7512d77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77bb955-c378-4b87-866a-936879fd0e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8e95548-988d-4d2d-9d54-94f883dd44a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38bb523-7357-4012-893c-cf1f7512d77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9ac32c80-f503-462b-94ff-c30e9cc037d2}" ma:internalName="TaxCatchAll" ma:showField="CatchAllData" ma:web="738bb523-7357-4012-893c-cf1f7512d77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779867B-7BCA-443C-A6FA-F69011B9126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3C4E372-93A8-409F-848E-FD13B2D04A61}">
  <ds:schemaRefs>
    <ds:schemaRef ds:uri="http://schemas.microsoft.com/office/2006/documentManagement/types"/>
    <ds:schemaRef ds:uri="738bb523-7357-4012-893c-cf1f7512d778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277bb955-c378-4b87-866a-936879fd0e17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00F9A182-1A6F-4D6F-825A-E982E538F1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77bb955-c378-4b87-866a-936879fd0e17"/>
    <ds:schemaRef ds:uri="738bb523-7357-4012-893c-cf1f7512d77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Lowell-Powerpoint-Template-October-2021</Template>
  <TotalTime>13999</TotalTime>
  <Words>1011</Words>
  <Application>Microsoft Office PowerPoint</Application>
  <PresentationFormat>On-screen Show (16:9)</PresentationFormat>
  <Paragraphs>198</Paragraphs>
  <Slides>25</Slides>
  <Notes>23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6" baseType="lpstr">
      <vt:lpstr>Arial</vt:lpstr>
      <vt:lpstr>Calibri</vt:lpstr>
      <vt:lpstr>Calibri Light</vt:lpstr>
      <vt:lpstr>FS Matthew</vt:lpstr>
      <vt:lpstr>FS Matthew Light</vt:lpstr>
      <vt:lpstr>Verdana</vt:lpstr>
      <vt:lpstr>Wingdings</vt:lpstr>
      <vt:lpstr>1_Office Theme</vt:lpstr>
      <vt:lpstr>Custom Design</vt:lpstr>
      <vt:lpstr>Lowell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Söder Alexandra</dc:creator>
  <cp:lastModifiedBy>Mona Riza Larsen Jostedt</cp:lastModifiedBy>
  <cp:revision>328</cp:revision>
  <cp:lastPrinted>2022-06-08T13:57:48Z</cp:lastPrinted>
  <dcterms:created xsi:type="dcterms:W3CDTF">2022-04-07T12:48:08Z</dcterms:created>
  <dcterms:modified xsi:type="dcterms:W3CDTF">2023-03-14T06:08:14Z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0x010100155D2A7D9C6DEE4B87BAE95BE50AE0C2</vt:lpwstr>
  </property>
  <property fmtid="{D5CDD505-2E9C-101B-9397-08002B2CF9AE}" pid="3" name="MediaServiceImageTags">
    <vt:lpwstr/>
  </property>
</Properties>
</file>